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notesMasterIdLst>
    <p:notesMasterId r:id="rId22"/>
  </p:notesMasterIdLst>
  <p:sldIdLst>
    <p:sldId id="256" r:id="rId2"/>
    <p:sldId id="257" r:id="rId3"/>
    <p:sldId id="265" r:id="rId4"/>
    <p:sldId id="258" r:id="rId5"/>
    <p:sldId id="266" r:id="rId6"/>
    <p:sldId id="267" r:id="rId7"/>
    <p:sldId id="268" r:id="rId8"/>
    <p:sldId id="269" r:id="rId9"/>
    <p:sldId id="272" r:id="rId10"/>
    <p:sldId id="276" r:id="rId11"/>
    <p:sldId id="270" r:id="rId12"/>
    <p:sldId id="271" r:id="rId13"/>
    <p:sldId id="260" r:id="rId14"/>
    <p:sldId id="277" r:id="rId15"/>
    <p:sldId id="273" r:id="rId16"/>
    <p:sldId id="262" r:id="rId17"/>
    <p:sldId id="274" r:id="rId18"/>
    <p:sldId id="263" r:id="rId19"/>
    <p:sldId id="26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9E2582-635F-420F-91BE-968D479CEFB9}" v="5490" dt="2025-08-11T07:38:30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F6B0F7-61A6-4159-B8D9-B9F35608E08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6D39D-0E73-479E-B300-D113A9674A0F}">
      <dgm:prSet/>
      <dgm:spPr/>
      <dgm:t>
        <a:bodyPr/>
        <a:lstStyle/>
        <a:p>
          <a:r>
            <a:rPr lang="ko-KR"/>
            <a:t>프로토타이핑 주도 개발과 역사</a:t>
          </a:r>
          <a:endParaRPr lang="en-US"/>
        </a:p>
      </dgm:t>
    </dgm:pt>
    <dgm:pt modelId="{396AF7D3-E151-413E-B672-B2582902335F}" type="parTrans" cxnId="{0496AEDD-C455-4697-9793-827543EF68CD}">
      <dgm:prSet/>
      <dgm:spPr/>
      <dgm:t>
        <a:bodyPr/>
        <a:lstStyle/>
        <a:p>
          <a:endParaRPr lang="en-US"/>
        </a:p>
      </dgm:t>
    </dgm:pt>
    <dgm:pt modelId="{DF35DBCA-817B-4208-9D6B-56C528CD400A}" type="sibTrans" cxnId="{0496AEDD-C455-4697-9793-827543EF68CD}">
      <dgm:prSet/>
      <dgm:spPr/>
      <dgm:t>
        <a:bodyPr/>
        <a:lstStyle/>
        <a:p>
          <a:endParaRPr lang="en-US"/>
        </a:p>
      </dgm:t>
    </dgm:pt>
    <dgm:pt modelId="{6AF59465-66B2-4DA5-9262-E6DE21F97D28}">
      <dgm:prSet/>
      <dgm:spPr/>
      <dgm:t>
        <a:bodyPr/>
        <a:lstStyle/>
        <a:p>
          <a:r>
            <a:rPr lang="en-US"/>
            <a:t>File-based App </a:t>
          </a:r>
          <a:r>
            <a:rPr lang="ko-KR"/>
            <a:t>미리 보기</a:t>
          </a:r>
          <a:endParaRPr lang="en-US"/>
        </a:p>
      </dgm:t>
    </dgm:pt>
    <dgm:pt modelId="{81E6D04D-6E38-417D-8453-CF336919FD3E}" type="parTrans" cxnId="{9BB1D736-DBA6-45A2-B1DC-A58E7AFD518D}">
      <dgm:prSet/>
      <dgm:spPr/>
      <dgm:t>
        <a:bodyPr/>
        <a:lstStyle/>
        <a:p>
          <a:endParaRPr lang="en-US"/>
        </a:p>
      </dgm:t>
    </dgm:pt>
    <dgm:pt modelId="{A3C4C529-2EE4-495A-B08D-EDB104071B31}" type="sibTrans" cxnId="{9BB1D736-DBA6-45A2-B1DC-A58E7AFD518D}">
      <dgm:prSet/>
      <dgm:spPr/>
      <dgm:t>
        <a:bodyPr/>
        <a:lstStyle/>
        <a:p>
          <a:endParaRPr lang="en-US"/>
        </a:p>
      </dgm:t>
    </dgm:pt>
    <dgm:pt modelId="{A1B11DA3-4137-47DE-B82F-5E186BBCE986}">
      <dgm:prSet/>
      <dgm:spPr/>
      <dgm:t>
        <a:bodyPr/>
        <a:lstStyle/>
        <a:p>
          <a:r>
            <a:rPr lang="ko-KR"/>
            <a:t>일반적인 </a:t>
          </a:r>
          <a:r>
            <a:rPr lang="en-US"/>
            <a:t>C#</a:t>
          </a:r>
          <a:r>
            <a:rPr lang="ko-KR"/>
            <a:t> 프로젝트와의</a:t>
          </a:r>
          <a:r>
            <a:rPr lang="en-US" altLang="ko-KR"/>
            <a:t> </a:t>
          </a:r>
          <a:r>
            <a:rPr lang="ko-KR" altLang="en-US"/>
            <a:t>같은 점 </a:t>
          </a:r>
          <a:r>
            <a:rPr lang="en-US" altLang="ko-KR"/>
            <a:t>/</a:t>
          </a:r>
          <a:r>
            <a:rPr lang="ko-KR"/>
            <a:t> 차이점</a:t>
          </a:r>
          <a:endParaRPr lang="en-US"/>
        </a:p>
      </dgm:t>
    </dgm:pt>
    <dgm:pt modelId="{9F638D6D-0F7C-4677-8738-80FD5836A655}" type="parTrans" cxnId="{1C7936C8-3DED-4AE7-9091-9D0797C4063A}">
      <dgm:prSet/>
      <dgm:spPr/>
      <dgm:t>
        <a:bodyPr/>
        <a:lstStyle/>
        <a:p>
          <a:endParaRPr lang="en-US"/>
        </a:p>
      </dgm:t>
    </dgm:pt>
    <dgm:pt modelId="{046F3AB1-0C42-41D6-A91F-D9E403534107}" type="sibTrans" cxnId="{1C7936C8-3DED-4AE7-9091-9D0797C4063A}">
      <dgm:prSet/>
      <dgm:spPr/>
      <dgm:t>
        <a:bodyPr/>
        <a:lstStyle/>
        <a:p>
          <a:endParaRPr lang="en-US"/>
        </a:p>
      </dgm:t>
    </dgm:pt>
    <dgm:pt modelId="{47FC7E8D-116D-45CC-B34A-96EA2246957D}">
      <dgm:prSet/>
      <dgm:spPr/>
      <dgm:t>
        <a:bodyPr/>
        <a:lstStyle/>
        <a:p>
          <a:r>
            <a:rPr lang="ko-KR"/>
            <a:t>개발 도구 선택</a:t>
          </a:r>
          <a:r>
            <a:rPr lang="en-US"/>
            <a:t>: VS Code + C# Dev Kit</a:t>
          </a:r>
        </a:p>
      </dgm:t>
    </dgm:pt>
    <dgm:pt modelId="{8E595989-E589-4320-B0F3-8BF34975B130}" type="parTrans" cxnId="{2D0C30DF-D3E7-4933-BD62-04B3B5DFA754}">
      <dgm:prSet/>
      <dgm:spPr/>
      <dgm:t>
        <a:bodyPr/>
        <a:lstStyle/>
        <a:p>
          <a:endParaRPr lang="en-US"/>
        </a:p>
      </dgm:t>
    </dgm:pt>
    <dgm:pt modelId="{02F61E59-DABD-4377-9419-1002ECB325F5}" type="sibTrans" cxnId="{2D0C30DF-D3E7-4933-BD62-04B3B5DFA754}">
      <dgm:prSet/>
      <dgm:spPr/>
      <dgm:t>
        <a:bodyPr/>
        <a:lstStyle/>
        <a:p>
          <a:endParaRPr lang="en-US"/>
        </a:p>
      </dgm:t>
    </dgm:pt>
    <dgm:pt modelId="{EB0B2FE7-585F-47FF-8048-F6A95D59102E}">
      <dgm:prSet/>
      <dgm:spPr/>
      <dgm:t>
        <a:bodyPr/>
        <a:lstStyle/>
        <a:p>
          <a:r>
            <a:rPr lang="ko-KR"/>
            <a:t>동적 라이브러리 파일 만들어 사용하기</a:t>
          </a:r>
          <a:endParaRPr lang="en-US"/>
        </a:p>
      </dgm:t>
    </dgm:pt>
    <dgm:pt modelId="{4A8A9450-C5E9-49DF-AFFF-AC9695373157}" type="parTrans" cxnId="{71884E6E-1854-4D71-8327-C67CA21A838F}">
      <dgm:prSet/>
      <dgm:spPr/>
      <dgm:t>
        <a:bodyPr/>
        <a:lstStyle/>
        <a:p>
          <a:endParaRPr lang="en-US"/>
        </a:p>
      </dgm:t>
    </dgm:pt>
    <dgm:pt modelId="{34DAE425-E8D5-434C-9A20-A4A5A1429702}" type="sibTrans" cxnId="{71884E6E-1854-4D71-8327-C67CA21A838F}">
      <dgm:prSet/>
      <dgm:spPr/>
      <dgm:t>
        <a:bodyPr/>
        <a:lstStyle/>
        <a:p>
          <a:endParaRPr lang="en-US"/>
        </a:p>
      </dgm:t>
    </dgm:pt>
    <dgm:pt modelId="{A0C3D60E-484F-4D5E-B4F3-C5F541F5A8F2}">
      <dgm:prSet/>
      <dgm:spPr/>
      <dgm:t>
        <a:bodyPr/>
        <a:lstStyle/>
        <a:p>
          <a:r>
            <a:rPr lang="en-US"/>
            <a:t>Demonstration: rundll32.exe</a:t>
          </a:r>
          <a:r>
            <a:rPr lang="ko-KR"/>
            <a:t>용 </a:t>
          </a:r>
          <a:r>
            <a:rPr lang="en-US"/>
            <a:t>DLL </a:t>
          </a:r>
          <a:r>
            <a:rPr lang="ko-KR"/>
            <a:t>만들어 사용하기</a:t>
          </a:r>
          <a:endParaRPr lang="en-US"/>
        </a:p>
      </dgm:t>
    </dgm:pt>
    <dgm:pt modelId="{13D1977C-9247-4696-A0C0-AF07C7CE1DA9}" type="parTrans" cxnId="{FC81A181-1D60-444A-8E65-371BBE238A92}">
      <dgm:prSet/>
      <dgm:spPr/>
      <dgm:t>
        <a:bodyPr/>
        <a:lstStyle/>
        <a:p>
          <a:endParaRPr lang="en-US"/>
        </a:p>
      </dgm:t>
    </dgm:pt>
    <dgm:pt modelId="{34BE8F2A-C186-45CB-AAC4-ED78BD6F305D}" type="sibTrans" cxnId="{FC81A181-1D60-444A-8E65-371BBE238A92}">
      <dgm:prSet/>
      <dgm:spPr/>
      <dgm:t>
        <a:bodyPr/>
        <a:lstStyle/>
        <a:p>
          <a:endParaRPr lang="en-US"/>
        </a:p>
      </dgm:t>
    </dgm:pt>
    <dgm:pt modelId="{F5F11505-654B-47A1-843E-97F2E089A39D}">
      <dgm:prSet/>
      <dgm:spPr/>
      <dgm:t>
        <a:bodyPr/>
        <a:lstStyle/>
        <a:p>
          <a:r>
            <a:rPr lang="en-US"/>
            <a:t>.NET 10 </a:t>
          </a:r>
          <a:r>
            <a:rPr lang="ko-KR"/>
            <a:t>출시 예상 시점</a:t>
          </a:r>
          <a:endParaRPr lang="en-US"/>
        </a:p>
      </dgm:t>
    </dgm:pt>
    <dgm:pt modelId="{96224575-817D-413A-B930-2E922B3FEBCF}" type="parTrans" cxnId="{F501E7F4-732F-4BBE-8AD2-5AA6B4CD6FEB}">
      <dgm:prSet/>
      <dgm:spPr/>
      <dgm:t>
        <a:bodyPr/>
        <a:lstStyle/>
        <a:p>
          <a:endParaRPr lang="en-US"/>
        </a:p>
      </dgm:t>
    </dgm:pt>
    <dgm:pt modelId="{D29E00B3-AC3F-4943-BF0D-9299F5C2B87C}" type="sibTrans" cxnId="{F501E7F4-732F-4BBE-8AD2-5AA6B4CD6FEB}">
      <dgm:prSet/>
      <dgm:spPr/>
      <dgm:t>
        <a:bodyPr/>
        <a:lstStyle/>
        <a:p>
          <a:endParaRPr lang="en-US"/>
        </a:p>
      </dgm:t>
    </dgm:pt>
    <dgm:pt modelId="{A1A0088A-DB44-409F-BB50-C8C93009AB01}" type="pres">
      <dgm:prSet presAssocID="{71F6B0F7-61A6-4159-B8D9-B9F35608E08F}" presName="vert0" presStyleCnt="0">
        <dgm:presLayoutVars>
          <dgm:dir/>
          <dgm:animOne val="branch"/>
          <dgm:animLvl val="lvl"/>
        </dgm:presLayoutVars>
      </dgm:prSet>
      <dgm:spPr/>
    </dgm:pt>
    <dgm:pt modelId="{2C92057A-898B-4FE3-81E4-9376636CFC21}" type="pres">
      <dgm:prSet presAssocID="{5BD6D39D-0E73-479E-B300-D113A9674A0F}" presName="thickLine" presStyleLbl="alignNode1" presStyleIdx="0" presStyleCnt="7"/>
      <dgm:spPr/>
    </dgm:pt>
    <dgm:pt modelId="{66E4BB8B-D474-4B5D-81FA-E269F98AE841}" type="pres">
      <dgm:prSet presAssocID="{5BD6D39D-0E73-479E-B300-D113A9674A0F}" presName="horz1" presStyleCnt="0"/>
      <dgm:spPr/>
    </dgm:pt>
    <dgm:pt modelId="{04166B25-1A6D-4CC5-ABC6-3B02E529A4EB}" type="pres">
      <dgm:prSet presAssocID="{5BD6D39D-0E73-479E-B300-D113A9674A0F}" presName="tx1" presStyleLbl="revTx" presStyleIdx="0" presStyleCnt="7"/>
      <dgm:spPr/>
    </dgm:pt>
    <dgm:pt modelId="{54E65908-47FC-46E6-9C9E-69D8A2309EEC}" type="pres">
      <dgm:prSet presAssocID="{5BD6D39D-0E73-479E-B300-D113A9674A0F}" presName="vert1" presStyleCnt="0"/>
      <dgm:spPr/>
    </dgm:pt>
    <dgm:pt modelId="{2A470AEA-1121-4395-AFB4-DE68E0373BC7}" type="pres">
      <dgm:prSet presAssocID="{6AF59465-66B2-4DA5-9262-E6DE21F97D28}" presName="thickLine" presStyleLbl="alignNode1" presStyleIdx="1" presStyleCnt="7"/>
      <dgm:spPr/>
    </dgm:pt>
    <dgm:pt modelId="{4FB2E900-E4A1-4672-A480-A8C884C06B13}" type="pres">
      <dgm:prSet presAssocID="{6AF59465-66B2-4DA5-9262-E6DE21F97D28}" presName="horz1" presStyleCnt="0"/>
      <dgm:spPr/>
    </dgm:pt>
    <dgm:pt modelId="{927650C5-DEF0-4395-975D-3782A3D6F795}" type="pres">
      <dgm:prSet presAssocID="{6AF59465-66B2-4DA5-9262-E6DE21F97D28}" presName="tx1" presStyleLbl="revTx" presStyleIdx="1" presStyleCnt="7"/>
      <dgm:spPr/>
    </dgm:pt>
    <dgm:pt modelId="{B5157A4C-CC71-4F8A-9817-79D08F174900}" type="pres">
      <dgm:prSet presAssocID="{6AF59465-66B2-4DA5-9262-E6DE21F97D28}" presName="vert1" presStyleCnt="0"/>
      <dgm:spPr/>
    </dgm:pt>
    <dgm:pt modelId="{E407939C-F13A-4CBC-BB73-281651F46C55}" type="pres">
      <dgm:prSet presAssocID="{A1B11DA3-4137-47DE-B82F-5E186BBCE986}" presName="thickLine" presStyleLbl="alignNode1" presStyleIdx="2" presStyleCnt="7"/>
      <dgm:spPr/>
    </dgm:pt>
    <dgm:pt modelId="{AB630281-FE8A-437E-80B4-FE5C1E53DE86}" type="pres">
      <dgm:prSet presAssocID="{A1B11DA3-4137-47DE-B82F-5E186BBCE986}" presName="horz1" presStyleCnt="0"/>
      <dgm:spPr/>
    </dgm:pt>
    <dgm:pt modelId="{4E186A34-42F8-4826-AEED-D5EBB363B122}" type="pres">
      <dgm:prSet presAssocID="{A1B11DA3-4137-47DE-B82F-5E186BBCE986}" presName="tx1" presStyleLbl="revTx" presStyleIdx="2" presStyleCnt="7"/>
      <dgm:spPr/>
    </dgm:pt>
    <dgm:pt modelId="{EBB5B5A1-44CE-4716-8215-C58AD3A06E2F}" type="pres">
      <dgm:prSet presAssocID="{A1B11DA3-4137-47DE-B82F-5E186BBCE986}" presName="vert1" presStyleCnt="0"/>
      <dgm:spPr/>
    </dgm:pt>
    <dgm:pt modelId="{D9BD15BB-7C92-4188-B34D-C8BB80C3AE4E}" type="pres">
      <dgm:prSet presAssocID="{47FC7E8D-116D-45CC-B34A-96EA2246957D}" presName="thickLine" presStyleLbl="alignNode1" presStyleIdx="3" presStyleCnt="7"/>
      <dgm:spPr/>
    </dgm:pt>
    <dgm:pt modelId="{E9792617-9C05-46FD-805D-1D816C734F79}" type="pres">
      <dgm:prSet presAssocID="{47FC7E8D-116D-45CC-B34A-96EA2246957D}" presName="horz1" presStyleCnt="0"/>
      <dgm:spPr/>
    </dgm:pt>
    <dgm:pt modelId="{DE7E77C2-9FE1-46D2-B084-7DE3CD8E7D81}" type="pres">
      <dgm:prSet presAssocID="{47FC7E8D-116D-45CC-B34A-96EA2246957D}" presName="tx1" presStyleLbl="revTx" presStyleIdx="3" presStyleCnt="7"/>
      <dgm:spPr/>
    </dgm:pt>
    <dgm:pt modelId="{B60C95D7-7BF3-4C21-862F-C7578DF42698}" type="pres">
      <dgm:prSet presAssocID="{47FC7E8D-116D-45CC-B34A-96EA2246957D}" presName="vert1" presStyleCnt="0"/>
      <dgm:spPr/>
    </dgm:pt>
    <dgm:pt modelId="{0A5B6D89-1A83-4907-9E46-3FC0BE820179}" type="pres">
      <dgm:prSet presAssocID="{EB0B2FE7-585F-47FF-8048-F6A95D59102E}" presName="thickLine" presStyleLbl="alignNode1" presStyleIdx="4" presStyleCnt="7"/>
      <dgm:spPr/>
    </dgm:pt>
    <dgm:pt modelId="{8F4C9B2E-0467-491C-B552-2A141F6C720C}" type="pres">
      <dgm:prSet presAssocID="{EB0B2FE7-585F-47FF-8048-F6A95D59102E}" presName="horz1" presStyleCnt="0"/>
      <dgm:spPr/>
    </dgm:pt>
    <dgm:pt modelId="{FC6D42A9-0863-4BDA-BD7C-E27E9C742045}" type="pres">
      <dgm:prSet presAssocID="{EB0B2FE7-585F-47FF-8048-F6A95D59102E}" presName="tx1" presStyleLbl="revTx" presStyleIdx="4" presStyleCnt="7"/>
      <dgm:spPr/>
    </dgm:pt>
    <dgm:pt modelId="{F0B22C3E-168A-4FC3-8833-5AAE138194C1}" type="pres">
      <dgm:prSet presAssocID="{EB0B2FE7-585F-47FF-8048-F6A95D59102E}" presName="vert1" presStyleCnt="0"/>
      <dgm:spPr/>
    </dgm:pt>
    <dgm:pt modelId="{688C9987-C5D6-4C30-85E1-97E6ABE3448D}" type="pres">
      <dgm:prSet presAssocID="{A0C3D60E-484F-4D5E-B4F3-C5F541F5A8F2}" presName="thickLine" presStyleLbl="alignNode1" presStyleIdx="5" presStyleCnt="7"/>
      <dgm:spPr/>
    </dgm:pt>
    <dgm:pt modelId="{E75CFE4A-0022-41FA-AEDC-BBF4CF7CA8E3}" type="pres">
      <dgm:prSet presAssocID="{A0C3D60E-484F-4D5E-B4F3-C5F541F5A8F2}" presName="horz1" presStyleCnt="0"/>
      <dgm:spPr/>
    </dgm:pt>
    <dgm:pt modelId="{70F10651-4546-4598-B0BD-A203E4E7A440}" type="pres">
      <dgm:prSet presAssocID="{A0C3D60E-484F-4D5E-B4F3-C5F541F5A8F2}" presName="tx1" presStyleLbl="revTx" presStyleIdx="5" presStyleCnt="7"/>
      <dgm:spPr/>
    </dgm:pt>
    <dgm:pt modelId="{F97EC40B-756A-48E0-A916-C798DA97F2DA}" type="pres">
      <dgm:prSet presAssocID="{A0C3D60E-484F-4D5E-B4F3-C5F541F5A8F2}" presName="vert1" presStyleCnt="0"/>
      <dgm:spPr/>
    </dgm:pt>
    <dgm:pt modelId="{E8130E3D-7A67-4AB1-ACB8-1311B67A3AF2}" type="pres">
      <dgm:prSet presAssocID="{F5F11505-654B-47A1-843E-97F2E089A39D}" presName="thickLine" presStyleLbl="alignNode1" presStyleIdx="6" presStyleCnt="7"/>
      <dgm:spPr/>
    </dgm:pt>
    <dgm:pt modelId="{0355AE8A-2B6F-4CAA-A021-B1C998AD08EF}" type="pres">
      <dgm:prSet presAssocID="{F5F11505-654B-47A1-843E-97F2E089A39D}" presName="horz1" presStyleCnt="0"/>
      <dgm:spPr/>
    </dgm:pt>
    <dgm:pt modelId="{C9420327-4E59-4971-98A8-BDD9569A8B4D}" type="pres">
      <dgm:prSet presAssocID="{F5F11505-654B-47A1-843E-97F2E089A39D}" presName="tx1" presStyleLbl="revTx" presStyleIdx="6" presStyleCnt="7"/>
      <dgm:spPr/>
    </dgm:pt>
    <dgm:pt modelId="{49312BE4-ADB9-41D5-90A0-97933C445BE4}" type="pres">
      <dgm:prSet presAssocID="{F5F11505-654B-47A1-843E-97F2E089A39D}" presName="vert1" presStyleCnt="0"/>
      <dgm:spPr/>
    </dgm:pt>
  </dgm:ptLst>
  <dgm:cxnLst>
    <dgm:cxn modelId="{CF85BC11-347D-43E0-B917-A8D324C645BB}" type="presOf" srcId="{A0C3D60E-484F-4D5E-B4F3-C5F541F5A8F2}" destId="{70F10651-4546-4598-B0BD-A203E4E7A440}" srcOrd="0" destOrd="0" presId="urn:microsoft.com/office/officeart/2008/layout/LinedList"/>
    <dgm:cxn modelId="{0B07D024-EAF1-4E3C-A767-3CF1F9A1DBE2}" type="presOf" srcId="{6AF59465-66B2-4DA5-9262-E6DE21F97D28}" destId="{927650C5-DEF0-4395-975D-3782A3D6F795}" srcOrd="0" destOrd="0" presId="urn:microsoft.com/office/officeart/2008/layout/LinedList"/>
    <dgm:cxn modelId="{9BB1D736-DBA6-45A2-B1DC-A58E7AFD518D}" srcId="{71F6B0F7-61A6-4159-B8D9-B9F35608E08F}" destId="{6AF59465-66B2-4DA5-9262-E6DE21F97D28}" srcOrd="1" destOrd="0" parTransId="{81E6D04D-6E38-417D-8453-CF336919FD3E}" sibTransId="{A3C4C529-2EE4-495A-B08D-EDB104071B31}"/>
    <dgm:cxn modelId="{8B8F1E40-CCC7-45D5-81EB-A448886B55D4}" type="presOf" srcId="{5BD6D39D-0E73-479E-B300-D113A9674A0F}" destId="{04166B25-1A6D-4CC5-ABC6-3B02E529A4EB}" srcOrd="0" destOrd="0" presId="urn:microsoft.com/office/officeart/2008/layout/LinedList"/>
    <dgm:cxn modelId="{71884E6E-1854-4D71-8327-C67CA21A838F}" srcId="{71F6B0F7-61A6-4159-B8D9-B9F35608E08F}" destId="{EB0B2FE7-585F-47FF-8048-F6A95D59102E}" srcOrd="4" destOrd="0" parTransId="{4A8A9450-C5E9-49DF-AFFF-AC9695373157}" sibTransId="{34DAE425-E8D5-434C-9A20-A4A5A1429702}"/>
    <dgm:cxn modelId="{BC83365A-5504-4A3C-A5CD-CA90FE438AF5}" type="presOf" srcId="{47FC7E8D-116D-45CC-B34A-96EA2246957D}" destId="{DE7E77C2-9FE1-46D2-B084-7DE3CD8E7D81}" srcOrd="0" destOrd="0" presId="urn:microsoft.com/office/officeart/2008/layout/LinedList"/>
    <dgm:cxn modelId="{FC81A181-1D60-444A-8E65-371BBE238A92}" srcId="{71F6B0F7-61A6-4159-B8D9-B9F35608E08F}" destId="{A0C3D60E-484F-4D5E-B4F3-C5F541F5A8F2}" srcOrd="5" destOrd="0" parTransId="{13D1977C-9247-4696-A0C0-AF07C7CE1DA9}" sibTransId="{34BE8F2A-C186-45CB-AAC4-ED78BD6F305D}"/>
    <dgm:cxn modelId="{74B5298A-16DF-441C-860D-A2CA6D6008C0}" type="presOf" srcId="{71F6B0F7-61A6-4159-B8D9-B9F35608E08F}" destId="{A1A0088A-DB44-409F-BB50-C8C93009AB01}" srcOrd="0" destOrd="0" presId="urn:microsoft.com/office/officeart/2008/layout/LinedList"/>
    <dgm:cxn modelId="{8C671F98-10D6-4CCE-A71B-FC8797E189E2}" type="presOf" srcId="{A1B11DA3-4137-47DE-B82F-5E186BBCE986}" destId="{4E186A34-42F8-4826-AEED-D5EBB363B122}" srcOrd="0" destOrd="0" presId="urn:microsoft.com/office/officeart/2008/layout/LinedList"/>
    <dgm:cxn modelId="{106C71C3-56C2-45D3-BD76-68676C73343B}" type="presOf" srcId="{F5F11505-654B-47A1-843E-97F2E089A39D}" destId="{C9420327-4E59-4971-98A8-BDD9569A8B4D}" srcOrd="0" destOrd="0" presId="urn:microsoft.com/office/officeart/2008/layout/LinedList"/>
    <dgm:cxn modelId="{1C7936C8-3DED-4AE7-9091-9D0797C4063A}" srcId="{71F6B0F7-61A6-4159-B8D9-B9F35608E08F}" destId="{A1B11DA3-4137-47DE-B82F-5E186BBCE986}" srcOrd="2" destOrd="0" parTransId="{9F638D6D-0F7C-4677-8738-80FD5836A655}" sibTransId="{046F3AB1-0C42-41D6-A91F-D9E403534107}"/>
    <dgm:cxn modelId="{0496AEDD-C455-4697-9793-827543EF68CD}" srcId="{71F6B0F7-61A6-4159-B8D9-B9F35608E08F}" destId="{5BD6D39D-0E73-479E-B300-D113A9674A0F}" srcOrd="0" destOrd="0" parTransId="{396AF7D3-E151-413E-B672-B2582902335F}" sibTransId="{DF35DBCA-817B-4208-9D6B-56C528CD400A}"/>
    <dgm:cxn modelId="{B47F08DF-283F-4C79-AD22-45CDF0B71A38}" type="presOf" srcId="{EB0B2FE7-585F-47FF-8048-F6A95D59102E}" destId="{FC6D42A9-0863-4BDA-BD7C-E27E9C742045}" srcOrd="0" destOrd="0" presId="urn:microsoft.com/office/officeart/2008/layout/LinedList"/>
    <dgm:cxn modelId="{2D0C30DF-D3E7-4933-BD62-04B3B5DFA754}" srcId="{71F6B0F7-61A6-4159-B8D9-B9F35608E08F}" destId="{47FC7E8D-116D-45CC-B34A-96EA2246957D}" srcOrd="3" destOrd="0" parTransId="{8E595989-E589-4320-B0F3-8BF34975B130}" sibTransId="{02F61E59-DABD-4377-9419-1002ECB325F5}"/>
    <dgm:cxn modelId="{F501E7F4-732F-4BBE-8AD2-5AA6B4CD6FEB}" srcId="{71F6B0F7-61A6-4159-B8D9-B9F35608E08F}" destId="{F5F11505-654B-47A1-843E-97F2E089A39D}" srcOrd="6" destOrd="0" parTransId="{96224575-817D-413A-B930-2E922B3FEBCF}" sibTransId="{D29E00B3-AC3F-4943-BF0D-9299F5C2B87C}"/>
    <dgm:cxn modelId="{548F225D-CF85-430B-8308-C0BB038990F7}" type="presParOf" srcId="{A1A0088A-DB44-409F-BB50-C8C93009AB01}" destId="{2C92057A-898B-4FE3-81E4-9376636CFC21}" srcOrd="0" destOrd="0" presId="urn:microsoft.com/office/officeart/2008/layout/LinedList"/>
    <dgm:cxn modelId="{C0D31A6B-8762-46B0-B21A-83D1E76E7F3D}" type="presParOf" srcId="{A1A0088A-DB44-409F-BB50-C8C93009AB01}" destId="{66E4BB8B-D474-4B5D-81FA-E269F98AE841}" srcOrd="1" destOrd="0" presId="urn:microsoft.com/office/officeart/2008/layout/LinedList"/>
    <dgm:cxn modelId="{B7738FDA-877F-4C1F-8846-4EAF543C8E49}" type="presParOf" srcId="{66E4BB8B-D474-4B5D-81FA-E269F98AE841}" destId="{04166B25-1A6D-4CC5-ABC6-3B02E529A4EB}" srcOrd="0" destOrd="0" presId="urn:microsoft.com/office/officeart/2008/layout/LinedList"/>
    <dgm:cxn modelId="{BC671422-A37C-474A-AC60-99942620C5BC}" type="presParOf" srcId="{66E4BB8B-D474-4B5D-81FA-E269F98AE841}" destId="{54E65908-47FC-46E6-9C9E-69D8A2309EEC}" srcOrd="1" destOrd="0" presId="urn:microsoft.com/office/officeart/2008/layout/LinedList"/>
    <dgm:cxn modelId="{D1112484-2200-4BB4-8464-F55B91ACA4F9}" type="presParOf" srcId="{A1A0088A-DB44-409F-BB50-C8C93009AB01}" destId="{2A470AEA-1121-4395-AFB4-DE68E0373BC7}" srcOrd="2" destOrd="0" presId="urn:microsoft.com/office/officeart/2008/layout/LinedList"/>
    <dgm:cxn modelId="{F9255CB3-DC9C-4DB0-91D2-53AE72AFCCF5}" type="presParOf" srcId="{A1A0088A-DB44-409F-BB50-C8C93009AB01}" destId="{4FB2E900-E4A1-4672-A480-A8C884C06B13}" srcOrd="3" destOrd="0" presId="urn:microsoft.com/office/officeart/2008/layout/LinedList"/>
    <dgm:cxn modelId="{B549A0BD-9360-4EC7-91F0-2BE8A0ECB57B}" type="presParOf" srcId="{4FB2E900-E4A1-4672-A480-A8C884C06B13}" destId="{927650C5-DEF0-4395-975D-3782A3D6F795}" srcOrd="0" destOrd="0" presId="urn:microsoft.com/office/officeart/2008/layout/LinedList"/>
    <dgm:cxn modelId="{69D4444F-19F2-4A56-9E07-F4DC52763670}" type="presParOf" srcId="{4FB2E900-E4A1-4672-A480-A8C884C06B13}" destId="{B5157A4C-CC71-4F8A-9817-79D08F174900}" srcOrd="1" destOrd="0" presId="urn:microsoft.com/office/officeart/2008/layout/LinedList"/>
    <dgm:cxn modelId="{00792A50-8F93-4804-903B-AD7CAF199711}" type="presParOf" srcId="{A1A0088A-DB44-409F-BB50-C8C93009AB01}" destId="{E407939C-F13A-4CBC-BB73-281651F46C55}" srcOrd="4" destOrd="0" presId="urn:microsoft.com/office/officeart/2008/layout/LinedList"/>
    <dgm:cxn modelId="{34A1A6CE-E31D-439E-A355-B96F578186BA}" type="presParOf" srcId="{A1A0088A-DB44-409F-BB50-C8C93009AB01}" destId="{AB630281-FE8A-437E-80B4-FE5C1E53DE86}" srcOrd="5" destOrd="0" presId="urn:microsoft.com/office/officeart/2008/layout/LinedList"/>
    <dgm:cxn modelId="{55F1696B-6BED-4A89-AD66-2187BCE91584}" type="presParOf" srcId="{AB630281-FE8A-437E-80B4-FE5C1E53DE86}" destId="{4E186A34-42F8-4826-AEED-D5EBB363B122}" srcOrd="0" destOrd="0" presId="urn:microsoft.com/office/officeart/2008/layout/LinedList"/>
    <dgm:cxn modelId="{2F95E9CF-F214-4100-B061-99E13815B547}" type="presParOf" srcId="{AB630281-FE8A-437E-80B4-FE5C1E53DE86}" destId="{EBB5B5A1-44CE-4716-8215-C58AD3A06E2F}" srcOrd="1" destOrd="0" presId="urn:microsoft.com/office/officeart/2008/layout/LinedList"/>
    <dgm:cxn modelId="{9247BABF-C9E0-41F5-8FA3-C662C81AF9C7}" type="presParOf" srcId="{A1A0088A-DB44-409F-BB50-C8C93009AB01}" destId="{D9BD15BB-7C92-4188-B34D-C8BB80C3AE4E}" srcOrd="6" destOrd="0" presId="urn:microsoft.com/office/officeart/2008/layout/LinedList"/>
    <dgm:cxn modelId="{350231F3-CD31-4353-9FE8-25841EA4FD3C}" type="presParOf" srcId="{A1A0088A-DB44-409F-BB50-C8C93009AB01}" destId="{E9792617-9C05-46FD-805D-1D816C734F79}" srcOrd="7" destOrd="0" presId="urn:microsoft.com/office/officeart/2008/layout/LinedList"/>
    <dgm:cxn modelId="{D526B00B-74B3-4956-9CA9-45327AB2F00C}" type="presParOf" srcId="{E9792617-9C05-46FD-805D-1D816C734F79}" destId="{DE7E77C2-9FE1-46D2-B084-7DE3CD8E7D81}" srcOrd="0" destOrd="0" presId="urn:microsoft.com/office/officeart/2008/layout/LinedList"/>
    <dgm:cxn modelId="{4696AD6F-9691-49AD-AE68-76FA50A68186}" type="presParOf" srcId="{E9792617-9C05-46FD-805D-1D816C734F79}" destId="{B60C95D7-7BF3-4C21-862F-C7578DF42698}" srcOrd="1" destOrd="0" presId="urn:microsoft.com/office/officeart/2008/layout/LinedList"/>
    <dgm:cxn modelId="{6218B07A-6E34-45A2-9E93-2C189ED1DEA4}" type="presParOf" srcId="{A1A0088A-DB44-409F-BB50-C8C93009AB01}" destId="{0A5B6D89-1A83-4907-9E46-3FC0BE820179}" srcOrd="8" destOrd="0" presId="urn:microsoft.com/office/officeart/2008/layout/LinedList"/>
    <dgm:cxn modelId="{CB423644-1DE3-4769-8EAA-D28AF8D67671}" type="presParOf" srcId="{A1A0088A-DB44-409F-BB50-C8C93009AB01}" destId="{8F4C9B2E-0467-491C-B552-2A141F6C720C}" srcOrd="9" destOrd="0" presId="urn:microsoft.com/office/officeart/2008/layout/LinedList"/>
    <dgm:cxn modelId="{26571B31-52A7-4116-A18F-C2BF139E2DA8}" type="presParOf" srcId="{8F4C9B2E-0467-491C-B552-2A141F6C720C}" destId="{FC6D42A9-0863-4BDA-BD7C-E27E9C742045}" srcOrd="0" destOrd="0" presId="urn:microsoft.com/office/officeart/2008/layout/LinedList"/>
    <dgm:cxn modelId="{10197457-79AF-4A3A-9EF8-728484F82D71}" type="presParOf" srcId="{8F4C9B2E-0467-491C-B552-2A141F6C720C}" destId="{F0B22C3E-168A-4FC3-8833-5AAE138194C1}" srcOrd="1" destOrd="0" presId="urn:microsoft.com/office/officeart/2008/layout/LinedList"/>
    <dgm:cxn modelId="{2A0C185B-01B1-4B30-99C1-C4B89ACB5024}" type="presParOf" srcId="{A1A0088A-DB44-409F-BB50-C8C93009AB01}" destId="{688C9987-C5D6-4C30-85E1-97E6ABE3448D}" srcOrd="10" destOrd="0" presId="urn:microsoft.com/office/officeart/2008/layout/LinedList"/>
    <dgm:cxn modelId="{F4E626FA-DED3-4CB8-A54D-BEAE86A655AE}" type="presParOf" srcId="{A1A0088A-DB44-409F-BB50-C8C93009AB01}" destId="{E75CFE4A-0022-41FA-AEDC-BBF4CF7CA8E3}" srcOrd="11" destOrd="0" presId="urn:microsoft.com/office/officeart/2008/layout/LinedList"/>
    <dgm:cxn modelId="{8C19FA0D-9DA9-44E5-B0D1-50019013921E}" type="presParOf" srcId="{E75CFE4A-0022-41FA-AEDC-BBF4CF7CA8E3}" destId="{70F10651-4546-4598-B0BD-A203E4E7A440}" srcOrd="0" destOrd="0" presId="urn:microsoft.com/office/officeart/2008/layout/LinedList"/>
    <dgm:cxn modelId="{6E6CAF36-ACCF-414F-9A1D-86963D5A92C3}" type="presParOf" srcId="{E75CFE4A-0022-41FA-AEDC-BBF4CF7CA8E3}" destId="{F97EC40B-756A-48E0-A916-C798DA97F2DA}" srcOrd="1" destOrd="0" presId="urn:microsoft.com/office/officeart/2008/layout/LinedList"/>
    <dgm:cxn modelId="{490B8924-2696-4F75-9D03-85D5C057D32E}" type="presParOf" srcId="{A1A0088A-DB44-409F-BB50-C8C93009AB01}" destId="{E8130E3D-7A67-4AB1-ACB8-1311B67A3AF2}" srcOrd="12" destOrd="0" presId="urn:microsoft.com/office/officeart/2008/layout/LinedList"/>
    <dgm:cxn modelId="{AB4E5CD9-38C7-4503-BD9B-D5942C30907E}" type="presParOf" srcId="{A1A0088A-DB44-409F-BB50-C8C93009AB01}" destId="{0355AE8A-2B6F-4CAA-A021-B1C998AD08EF}" srcOrd="13" destOrd="0" presId="urn:microsoft.com/office/officeart/2008/layout/LinedList"/>
    <dgm:cxn modelId="{F0BA6265-597E-46C8-A5DF-04D66F3479AD}" type="presParOf" srcId="{0355AE8A-2B6F-4CAA-A021-B1C998AD08EF}" destId="{C9420327-4E59-4971-98A8-BDD9569A8B4D}" srcOrd="0" destOrd="0" presId="urn:microsoft.com/office/officeart/2008/layout/LinedList"/>
    <dgm:cxn modelId="{36C3DC48-D92E-4F9D-99DC-3CE0BC957B2A}" type="presParOf" srcId="{0355AE8A-2B6F-4CAA-A021-B1C998AD08EF}" destId="{49312BE4-ADB9-41D5-90A0-97933C445B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92057A-898B-4FE3-81E4-9376636CFC21}">
      <dsp:nvSpPr>
        <dsp:cNvPr id="0" name=""/>
        <dsp:cNvSpPr/>
      </dsp:nvSpPr>
      <dsp:spPr>
        <a:xfrm>
          <a:off x="0" y="708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66B25-1A6D-4CC5-ABC6-3B02E529A4EB}">
      <dsp:nvSpPr>
        <dsp:cNvPr id="0" name=""/>
        <dsp:cNvSpPr/>
      </dsp:nvSpPr>
      <dsp:spPr>
        <a:xfrm>
          <a:off x="0" y="708"/>
          <a:ext cx="7315200" cy="82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프로토타이핑 주도 개발과 역사</a:t>
          </a:r>
          <a:endParaRPr lang="en-US" sz="2300" kern="1200"/>
        </a:p>
      </dsp:txBody>
      <dsp:txXfrm>
        <a:off x="0" y="708"/>
        <a:ext cx="7315200" cy="829288"/>
      </dsp:txXfrm>
    </dsp:sp>
    <dsp:sp modelId="{2A470AEA-1121-4395-AFB4-DE68E0373BC7}">
      <dsp:nvSpPr>
        <dsp:cNvPr id="0" name=""/>
        <dsp:cNvSpPr/>
      </dsp:nvSpPr>
      <dsp:spPr>
        <a:xfrm>
          <a:off x="0" y="829997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650C5-DEF0-4395-975D-3782A3D6F795}">
      <dsp:nvSpPr>
        <dsp:cNvPr id="0" name=""/>
        <dsp:cNvSpPr/>
      </dsp:nvSpPr>
      <dsp:spPr>
        <a:xfrm>
          <a:off x="0" y="829997"/>
          <a:ext cx="7315200" cy="82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File-based App </a:t>
          </a:r>
          <a:r>
            <a:rPr lang="ko-KR" sz="2300" kern="1200"/>
            <a:t>미리 보기</a:t>
          </a:r>
          <a:endParaRPr lang="en-US" sz="2300" kern="1200"/>
        </a:p>
      </dsp:txBody>
      <dsp:txXfrm>
        <a:off x="0" y="829997"/>
        <a:ext cx="7315200" cy="829288"/>
      </dsp:txXfrm>
    </dsp:sp>
    <dsp:sp modelId="{E407939C-F13A-4CBC-BB73-281651F46C55}">
      <dsp:nvSpPr>
        <dsp:cNvPr id="0" name=""/>
        <dsp:cNvSpPr/>
      </dsp:nvSpPr>
      <dsp:spPr>
        <a:xfrm>
          <a:off x="0" y="1659286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86A34-42F8-4826-AEED-D5EBB363B122}">
      <dsp:nvSpPr>
        <dsp:cNvPr id="0" name=""/>
        <dsp:cNvSpPr/>
      </dsp:nvSpPr>
      <dsp:spPr>
        <a:xfrm>
          <a:off x="0" y="1659286"/>
          <a:ext cx="7315200" cy="82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일반적인 </a:t>
          </a:r>
          <a:r>
            <a:rPr lang="en-US" sz="2300" kern="1200"/>
            <a:t>C#</a:t>
          </a:r>
          <a:r>
            <a:rPr lang="ko-KR" sz="2300" kern="1200"/>
            <a:t> 프로젝트와의</a:t>
          </a:r>
          <a:r>
            <a:rPr lang="en-US" altLang="ko-KR" sz="2300" kern="1200"/>
            <a:t> </a:t>
          </a:r>
          <a:r>
            <a:rPr lang="ko-KR" altLang="en-US" sz="2300" kern="1200"/>
            <a:t>같은 점 </a:t>
          </a:r>
          <a:r>
            <a:rPr lang="en-US" altLang="ko-KR" sz="2300" kern="1200"/>
            <a:t>/</a:t>
          </a:r>
          <a:r>
            <a:rPr lang="ko-KR" sz="2300" kern="1200"/>
            <a:t> 차이점</a:t>
          </a:r>
          <a:endParaRPr lang="en-US" sz="2300" kern="1200"/>
        </a:p>
      </dsp:txBody>
      <dsp:txXfrm>
        <a:off x="0" y="1659286"/>
        <a:ext cx="7315200" cy="829288"/>
      </dsp:txXfrm>
    </dsp:sp>
    <dsp:sp modelId="{D9BD15BB-7C92-4188-B34D-C8BB80C3AE4E}">
      <dsp:nvSpPr>
        <dsp:cNvPr id="0" name=""/>
        <dsp:cNvSpPr/>
      </dsp:nvSpPr>
      <dsp:spPr>
        <a:xfrm>
          <a:off x="0" y="2488575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E77C2-9FE1-46D2-B084-7DE3CD8E7D81}">
      <dsp:nvSpPr>
        <dsp:cNvPr id="0" name=""/>
        <dsp:cNvSpPr/>
      </dsp:nvSpPr>
      <dsp:spPr>
        <a:xfrm>
          <a:off x="0" y="2488575"/>
          <a:ext cx="7315200" cy="82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개발 도구 선택</a:t>
          </a:r>
          <a:r>
            <a:rPr lang="en-US" sz="2300" kern="1200"/>
            <a:t>: VS Code + C# Dev Kit</a:t>
          </a:r>
        </a:p>
      </dsp:txBody>
      <dsp:txXfrm>
        <a:off x="0" y="2488575"/>
        <a:ext cx="7315200" cy="829288"/>
      </dsp:txXfrm>
    </dsp:sp>
    <dsp:sp modelId="{0A5B6D89-1A83-4907-9E46-3FC0BE820179}">
      <dsp:nvSpPr>
        <dsp:cNvPr id="0" name=""/>
        <dsp:cNvSpPr/>
      </dsp:nvSpPr>
      <dsp:spPr>
        <a:xfrm>
          <a:off x="0" y="3317864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D42A9-0863-4BDA-BD7C-E27E9C742045}">
      <dsp:nvSpPr>
        <dsp:cNvPr id="0" name=""/>
        <dsp:cNvSpPr/>
      </dsp:nvSpPr>
      <dsp:spPr>
        <a:xfrm>
          <a:off x="0" y="3317864"/>
          <a:ext cx="7315200" cy="82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300" kern="1200"/>
            <a:t>동적 라이브러리 파일 만들어 사용하기</a:t>
          </a:r>
          <a:endParaRPr lang="en-US" sz="2300" kern="1200"/>
        </a:p>
      </dsp:txBody>
      <dsp:txXfrm>
        <a:off x="0" y="3317864"/>
        <a:ext cx="7315200" cy="829288"/>
      </dsp:txXfrm>
    </dsp:sp>
    <dsp:sp modelId="{688C9987-C5D6-4C30-85E1-97E6ABE3448D}">
      <dsp:nvSpPr>
        <dsp:cNvPr id="0" name=""/>
        <dsp:cNvSpPr/>
      </dsp:nvSpPr>
      <dsp:spPr>
        <a:xfrm>
          <a:off x="0" y="4147153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10651-4546-4598-B0BD-A203E4E7A440}">
      <dsp:nvSpPr>
        <dsp:cNvPr id="0" name=""/>
        <dsp:cNvSpPr/>
      </dsp:nvSpPr>
      <dsp:spPr>
        <a:xfrm>
          <a:off x="0" y="4147153"/>
          <a:ext cx="7315200" cy="82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Demonstration: rundll32.exe</a:t>
          </a:r>
          <a:r>
            <a:rPr lang="ko-KR" sz="2300" kern="1200"/>
            <a:t>용 </a:t>
          </a:r>
          <a:r>
            <a:rPr lang="en-US" sz="2300" kern="1200"/>
            <a:t>DLL </a:t>
          </a:r>
          <a:r>
            <a:rPr lang="ko-KR" sz="2300" kern="1200"/>
            <a:t>만들어 사용하기</a:t>
          </a:r>
          <a:endParaRPr lang="en-US" sz="2300" kern="1200"/>
        </a:p>
      </dsp:txBody>
      <dsp:txXfrm>
        <a:off x="0" y="4147153"/>
        <a:ext cx="7315200" cy="829288"/>
      </dsp:txXfrm>
    </dsp:sp>
    <dsp:sp modelId="{E8130E3D-7A67-4AB1-ACB8-1311B67A3AF2}">
      <dsp:nvSpPr>
        <dsp:cNvPr id="0" name=""/>
        <dsp:cNvSpPr/>
      </dsp:nvSpPr>
      <dsp:spPr>
        <a:xfrm>
          <a:off x="0" y="4976442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20327-4E59-4971-98A8-BDD9569A8B4D}">
      <dsp:nvSpPr>
        <dsp:cNvPr id="0" name=""/>
        <dsp:cNvSpPr/>
      </dsp:nvSpPr>
      <dsp:spPr>
        <a:xfrm>
          <a:off x="0" y="4976442"/>
          <a:ext cx="7315200" cy="829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.NET 10 </a:t>
          </a:r>
          <a:r>
            <a:rPr lang="ko-KR" sz="2300" kern="1200"/>
            <a:t>출시 예상 시점</a:t>
          </a:r>
          <a:endParaRPr lang="en-US" sz="2300" kern="1200"/>
        </a:p>
      </dsp:txBody>
      <dsp:txXfrm>
        <a:off x="0" y="4976442"/>
        <a:ext cx="7315200" cy="829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7721D-04A9-634A-A52F-905161C9AD5B}" type="datetimeFigureOut">
              <a:rPr kumimoji="1" lang="ko-KR" altLang="en-US" smtClean="0"/>
              <a:t>2025-08-12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EA957-E5FC-FA44-B4D3-3D2DBE4315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510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EA957-E5FC-FA44-B4D3-3D2DBE43159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30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EA957-E5FC-FA44-B4D3-3D2DBE43159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6072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7B50E4-2343-4B20-80BE-1605C97DFB16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CE6CA204-B091-40ED-8158-331EE628B522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1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F09-9D88-4105-92F6-7298804EAA90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1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4F96-061D-4D71-97A2-2371A43FDE7C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00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E133-02A7-439F-9131-2680F754099D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94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F7DD-C7D0-4333-B18D-CCAF5427F9DD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57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5979-091A-4302-A385-56FC1CE52E32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6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836D543-476D-434F-B209-1A114B2E3F04}" type="datetime1">
              <a:rPr lang="en-US" smtClean="0"/>
              <a:t>8/12/2025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80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3DD0F20-7689-42E6-8664-6AA00B79F132}" type="datetime1">
              <a:rPr lang="en-US" smtClean="0"/>
              <a:t>8/12/2025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60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0F2F577-5BDA-4749-9F3F-0D340DC0D6A8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46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C9378AD-A6D7-4162-BB5C-47C49B2E145B}" type="datetime1">
              <a:rPr lang="en-US" smtClean="0"/>
              <a:t>8/12/2025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8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E44A-7CD8-4860-9BDC-2BE4C911F6D0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7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67B65D3-547A-48A8-9F1F-13ED0B55ACC6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750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76A7CFE7-E645-4439-AA6B-DA8CF856D63E}" type="datetime1">
              <a:rPr lang="en-US" smtClean="0"/>
              <a:t>8/12/2025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36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8B2C0DB-994F-48B0-91F4-5F06C3B86E32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133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D3F6A089-BE3E-4BB0-98EE-FDF712FF3613}" type="datetime1">
              <a:rPr lang="en-US" smtClean="0"/>
              <a:t>8/12/2025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7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AC101298-AE91-4071-9C72-5A98117ABE14}" type="datetime1">
              <a:rPr lang="en-US" smtClean="0"/>
              <a:t>8/12/2025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26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ABE4333-790C-44CD-B503-F52418ED809A}" type="datetime1">
              <a:rPr lang="en-US" smtClean="0"/>
              <a:t>8/12/2025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6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2397CCD-8E49-4379-8DCB-9F17CAEDFC10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160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46F6-C62B-441B-BAD2-D550454B4D53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2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3A68-D563-4FD5-B11F-54F8D5F1E37F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714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3148FABB-02FF-476F-AB37-BDD0E354E780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81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5" y="1828800"/>
            <a:ext cx="6172200" cy="442569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28D3-736A-4038-886C-8BF662AA2745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044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2648" y="2290890"/>
            <a:ext cx="4672584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1DDEB-9B85-4E99-8A3D-ABE66C6280C3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884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65DCA-443F-4667-9ED1-418507CE45A8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38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3200" b="1" dirty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557D-4816-44D0-B6EE-6CAC6E30B54D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25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F872E-5ED2-46B0-83A4-0C1AF0E0D91C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792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B1ECB8-9E10-D2F3-E361-7D268551E2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18575-0C6E-47B4-936E-32183810D7BF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20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9FB5-1C86-423F-AEAA-2683840666C3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3576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CB4E-88AF-46AC-B7C5-30308F179659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6178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915B6-CC2A-4462-A7E5-B3080DF8F97D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449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8" y="5431536"/>
            <a:ext cx="9021471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188F7-A494-4EEB-A53D-2B97B1D4CD3C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93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782E7A21-5BA8-4C4C-9705-3A1EA342AD8A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58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DECC02-1725-49EE-C93B-A4C2C40494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6BC0-1562-42E5-89A2-925CA193C8A6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9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F376A-778D-45CF-8340-DB03B2DA6A3E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676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FF5A-622E-43FE-9EE9-BAAB78AB2046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11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C09E-FF30-4AA0-A227-171955622259}" type="datetime1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48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772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677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387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10888473" cy="1133856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4BE51-D660-433D-AABA-154BE028E64E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86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F76E-6064-4431-B5C4-29A511725BCF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66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0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200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73BE-5F1F-40EF-8F67-E3F24D65884D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9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8EF1-668D-4AD0-8652-1F3B3622EDC2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9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5609F-9B5B-4E29-8DB1-457A85E01A27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8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0DE37-B9D6-425C-B79B-6C6DFFBD0DA2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19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5B0EE-4023-4E3C-8875-10AA631453CF}" type="datetime1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0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5EE9E671-1C83-40F7-9D33-FE8AAC7F721F}" type="datetime1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3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58" r:id="rId2"/>
    <p:sldLayoutId id="2147483760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  <p:sldLayoutId id="2147483751" r:id="rId43"/>
    <p:sldLayoutId id="2147483752" r:id="rId44"/>
    <p:sldLayoutId id="2147483753" r:id="rId45"/>
    <p:sldLayoutId id="2147483754" r:id="rId46"/>
    <p:sldLayoutId id="2147483755" r:id="rId47"/>
    <p:sldLayoutId id="2147483756" r:id="rId48"/>
    <p:sldLayoutId id="2147483757" r:id="rId4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ko/%EC%82%AC%EC%A7%84/%EB%B9%A8%EA%B0%84%EC%83%89%EA%B3%BC-%EC%9D%80%EC%83%89-%EB%A9%80%ED%8B%B0-%EB%8F%84%EA%B5%AC-2NuEzrmD2xQ?utm_content=creditCopyText&amp;utm_medium=referral&amp;utm_source=unsplash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ko/@pf91_photography?utm_content=creditCopyText&amp;utm_medium=referral&amp;utm_source=unsplash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hyperlink" Target="https://gist.github.com/rkttu/9d92b36ff8f5c6a332e68716d0c28c4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conf.ne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forum.dotnetdev.kr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54BB8-8784-B58B-FC94-DDF17C104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 altLang="ko-KR"/>
              <a:t>.NET 10</a:t>
            </a:r>
            <a:r>
              <a:rPr lang="ko-KR" altLang="en-US"/>
              <a:t>의 </a:t>
            </a:r>
            <a:r>
              <a:rPr lang="en-US" altLang="ko-KR"/>
              <a:t>File-based App </a:t>
            </a:r>
            <a:r>
              <a:rPr lang="ko-KR" altLang="en-US"/>
              <a:t>미리보기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0109A9-40BD-7444-08F8-47A020E78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lang="ko-KR" altLang="en-US"/>
              <a:t>남정현 </a:t>
            </a:r>
            <a:r>
              <a:rPr lang="en-US" altLang="ko-KR"/>
              <a:t>/ </a:t>
            </a:r>
            <a:r>
              <a:rPr lang="ko-KR" altLang="en-US" err="1"/>
              <a:t>닷넷데브</a:t>
            </a:r>
            <a:endParaRPr lang="ko-KR" altLang="en-US"/>
          </a:p>
        </p:txBody>
      </p:sp>
      <p:pic>
        <p:nvPicPr>
          <p:cNvPr id="7" name="그림 개체 틀 6" descr="공구, 무기, 칼, 칼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794840-E0E1-932E-F6CC-7C16C29027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6" b="19326"/>
          <a:stretch>
            <a:fillRect/>
          </a:stretch>
        </p:blipFill>
        <p:spPr>
          <a:xfrm>
            <a:off x="0" y="0"/>
            <a:ext cx="12192000" cy="4986338"/>
          </a:xfr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6818503-3323-1A81-11C2-22822C57F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6397" y="0"/>
            <a:ext cx="19656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사진: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</a:rPr>
              <a:t>의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kumimoji="0" lang="ko-KR" altLang="ko-KR" sz="12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085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59565-1664-2427-E320-A0176B3B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일반적인 </a:t>
            </a:r>
            <a:r>
              <a:rPr kumimoji="1" lang="en-US" altLang="ko-KR"/>
              <a:t>C# </a:t>
            </a:r>
            <a:r>
              <a:rPr kumimoji="1" lang="ko-KR" altLang="en-US"/>
              <a:t>프로젝트와 같은 점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9E96C-032C-D83C-5E3D-C21412A439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/>
              <a:t>SDK</a:t>
            </a:r>
            <a:r>
              <a:rPr lang="ko-KR" altLang="en-US"/>
              <a:t> 종류를 선택할 수 있습니다</a:t>
            </a:r>
            <a:r>
              <a:rPr lang="en-US" altLang="ko-KR"/>
              <a:t>. (</a:t>
            </a:r>
            <a:r>
              <a:rPr lang="ko-KR" altLang="en-US"/>
              <a:t>표준</a:t>
            </a:r>
            <a:r>
              <a:rPr lang="en-US" altLang="ko-KR"/>
              <a:t>, Web, Windows </a:t>
            </a:r>
            <a:r>
              <a:rPr lang="ko-KR" altLang="en-US"/>
              <a:t>등</a:t>
            </a:r>
            <a:r>
              <a:rPr lang="en-US" altLang="ko-KR"/>
              <a:t>)</a:t>
            </a:r>
          </a:p>
          <a:p>
            <a:r>
              <a:rPr lang="ko-KR" altLang="en-US"/>
              <a:t>런타임 식별자를 지정하여 대상 플랫폼을 고정할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정적 소스 </a:t>
            </a:r>
            <a:r>
              <a:rPr lang="ko-KR" altLang="en-US" err="1"/>
              <a:t>생성기</a:t>
            </a:r>
            <a:r>
              <a:rPr lang="ko-KR" altLang="en-US"/>
              <a:t> </a:t>
            </a:r>
            <a:r>
              <a:rPr lang="en-US" altLang="ko-KR"/>
              <a:t>NuGet </a:t>
            </a:r>
            <a:r>
              <a:rPr lang="ko-KR" altLang="en-US"/>
              <a:t>패키지를 가져와서 사용할 수 있습니다</a:t>
            </a:r>
            <a:r>
              <a:rPr lang="en-US" altLang="ko-KR"/>
              <a:t>. (</a:t>
            </a:r>
            <a:r>
              <a:rPr lang="ko-KR" altLang="en-US"/>
              <a:t>예</a:t>
            </a:r>
            <a:r>
              <a:rPr lang="en-US" altLang="ko-KR"/>
              <a:t>: MVVM </a:t>
            </a:r>
            <a:r>
              <a:rPr lang="ko-KR" altLang="en-US" err="1"/>
              <a:t>생성기</a:t>
            </a:r>
            <a:r>
              <a:rPr lang="en-US" altLang="ko-KR"/>
              <a:t>)</a:t>
            </a:r>
          </a:p>
          <a:p>
            <a:r>
              <a:rPr lang="ko-KR" altLang="en-US"/>
              <a:t>프로젝트 속성을 조절하여 최종 빌드 결과물을 </a:t>
            </a:r>
            <a:r>
              <a:rPr lang="en-US" altLang="ko-KR"/>
              <a:t>EXE </a:t>
            </a:r>
            <a:r>
              <a:rPr lang="ko-KR" altLang="en-US"/>
              <a:t>파일</a:t>
            </a:r>
            <a:r>
              <a:rPr lang="en-US" altLang="ko-KR"/>
              <a:t>, DLL </a:t>
            </a:r>
            <a:r>
              <a:rPr lang="ko-KR" altLang="en-US"/>
              <a:t>파일 등 원하는 것으로 지정 가능합니다</a:t>
            </a:r>
            <a:r>
              <a:rPr lang="en-US" altLang="ko-KR"/>
              <a:t>.</a:t>
            </a:r>
          </a:p>
        </p:txBody>
      </p:sp>
      <p:pic>
        <p:nvPicPr>
          <p:cNvPr id="6" name="그림 개체 틀 5" descr="모래밭의 선과 구체">
            <a:extLst>
              <a:ext uri="{FF2B5EF4-FFF2-40B4-BE49-F238E27FC236}">
                <a16:creationId xmlns:a16="http://schemas.microsoft.com/office/drawing/2014/main" id="{C17DA9CD-ED04-28CD-87CE-25CF55EAFD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" r="50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389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7C37A8-8265-C50A-8627-E6F62C9A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>
            <a:normAutofit/>
          </a:bodyPr>
          <a:lstStyle/>
          <a:p>
            <a:r>
              <a:rPr kumimoji="1" lang="ko-KR" altLang="en-US" sz="3300"/>
              <a:t>일반적인 </a:t>
            </a:r>
            <a:r>
              <a:rPr kumimoji="1" lang="en-US" altLang="ko-KR" sz="3300"/>
              <a:t>C# </a:t>
            </a:r>
            <a:r>
              <a:rPr kumimoji="1" lang="ko-KR" altLang="en-US" sz="3300"/>
              <a:t>프로젝트와의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F0142-35F4-F2B5-331C-90E2CD9FAE4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900"/>
              <a:t>표준 </a:t>
            </a:r>
            <a:r>
              <a:rPr lang="en-US" altLang="ko-KR" sz="1900"/>
              <a:t>C# </a:t>
            </a:r>
            <a:r>
              <a:rPr lang="ko-KR" altLang="en-US" sz="1900"/>
              <a:t>문법에는 없지만 </a:t>
            </a:r>
            <a:r>
              <a:rPr lang="en-US" altLang="ko-KR" sz="1900"/>
              <a:t>Shebang</a:t>
            </a:r>
            <a:r>
              <a:rPr lang="ko-KR" altLang="en-US" sz="1900"/>
              <a:t>을 특수 문법으로 지원</a:t>
            </a:r>
            <a:endParaRPr lang="en-US" altLang="ko-KR" sz="1900"/>
          </a:p>
          <a:p>
            <a:pPr lvl="1">
              <a:lnSpc>
                <a:spcPct val="110000"/>
              </a:lnSpc>
            </a:pPr>
            <a:r>
              <a:rPr lang="ko-KR" altLang="en-US" sz="1900"/>
              <a:t>이를 통해 </a:t>
            </a:r>
            <a:r>
              <a:rPr lang="en-US" altLang="ko-KR" sz="1900"/>
              <a:t>C#</a:t>
            </a:r>
            <a:r>
              <a:rPr lang="ko-KR" altLang="en-US" sz="1900"/>
              <a:t> 코드를 곧바로 </a:t>
            </a:r>
            <a:r>
              <a:rPr lang="en-US" altLang="ko-KR" sz="1900"/>
              <a:t>dotnet CLI</a:t>
            </a:r>
            <a:r>
              <a:rPr lang="ko-KR" altLang="en-US" sz="1900"/>
              <a:t>가 처리하게 만듦</a:t>
            </a:r>
            <a:endParaRPr lang="en-US" altLang="ko-KR" sz="1900"/>
          </a:p>
          <a:p>
            <a:pPr>
              <a:lnSpc>
                <a:spcPct val="110000"/>
              </a:lnSpc>
            </a:pPr>
            <a:r>
              <a:rPr lang="en-US" altLang="ko-KR" sz="1900"/>
              <a:t>Shebang</a:t>
            </a:r>
            <a:r>
              <a:rPr lang="ko-KR" altLang="en-US" sz="1900"/>
              <a:t>이란</a:t>
            </a:r>
            <a:r>
              <a:rPr lang="en-US" altLang="ko-KR" sz="1900"/>
              <a:t>?</a:t>
            </a:r>
            <a:r>
              <a:rPr lang="ko-KR" altLang="en-US" sz="1900"/>
              <a:t> 리눅스</a:t>
            </a:r>
            <a:r>
              <a:rPr lang="en-US" altLang="ko-KR" sz="1900"/>
              <a:t>·</a:t>
            </a:r>
            <a:r>
              <a:rPr lang="ko-KR" altLang="en-US" sz="1900"/>
              <a:t>유닉스</a:t>
            </a:r>
            <a:r>
              <a:rPr lang="en-US" altLang="ko-KR" sz="1900"/>
              <a:t>: </a:t>
            </a:r>
            <a:r>
              <a:rPr lang="ko-KR" altLang="en-US" sz="1900"/>
              <a:t>텍스트 파일을 스크립트처럼 실행하는 </a:t>
            </a:r>
            <a:r>
              <a:rPr lang="ko-KR" altLang="en-US" sz="1900" err="1"/>
              <a:t>지시문</a:t>
            </a:r>
            <a:endParaRPr lang="ko-KR" altLang="en-US" sz="1900"/>
          </a:p>
          <a:p>
            <a:pPr lvl="1">
              <a:lnSpc>
                <a:spcPct val="110000"/>
              </a:lnSpc>
            </a:pPr>
            <a:r>
              <a:rPr lang="ko-KR" altLang="en-US" sz="1900"/>
              <a:t>예</a:t>
            </a:r>
            <a:r>
              <a:rPr lang="en-US" altLang="ko-KR" sz="1900"/>
              <a:t>: #!/</a:t>
            </a:r>
            <a:r>
              <a:rPr lang="en" altLang="ko-KR" sz="1900" err="1"/>
              <a:t>usr</a:t>
            </a:r>
            <a:r>
              <a:rPr lang="en" altLang="ko-KR" sz="1900"/>
              <a:t>/bin/env dotnet → </a:t>
            </a:r>
            <a:r>
              <a:rPr lang="ko-KR" altLang="en-US" sz="1900"/>
              <a:t>지정 실행기로 호출</a:t>
            </a:r>
          </a:p>
          <a:p>
            <a:pPr>
              <a:lnSpc>
                <a:spcPct val="110000"/>
              </a:lnSpc>
            </a:pPr>
            <a:r>
              <a:rPr lang="ko-KR" altLang="en-US" sz="1900"/>
              <a:t>윈도우는</a:t>
            </a:r>
            <a:r>
              <a:rPr lang="en-US" altLang="ko-KR" sz="1900"/>
              <a:t> </a:t>
            </a:r>
            <a:r>
              <a:rPr lang="ko-KR" altLang="en-US" sz="1900"/>
              <a:t>확장자 연결을 기반으로 작동하며</a:t>
            </a:r>
            <a:r>
              <a:rPr lang="en-US" altLang="ko-KR" sz="1900"/>
              <a:t>, </a:t>
            </a:r>
            <a:r>
              <a:rPr lang="ko-KR" altLang="en-US" sz="1900"/>
              <a:t>파일 내용을 먼저 살피지는 않으나</a:t>
            </a:r>
            <a:r>
              <a:rPr lang="en-US" altLang="ko-KR" sz="1900"/>
              <a:t>,</a:t>
            </a:r>
            <a:endParaRPr lang="ko-KR" altLang="en-US" sz="1900"/>
          </a:p>
          <a:p>
            <a:pPr>
              <a:lnSpc>
                <a:spcPct val="110000"/>
              </a:lnSpc>
            </a:pPr>
            <a:r>
              <a:rPr lang="en-US" altLang="ko-KR" sz="1900" b="1"/>
              <a:t>SH </a:t>
            </a:r>
            <a:r>
              <a:rPr lang="ko-KR" altLang="en-US" sz="1900" b="1"/>
              <a:t>계열 셸</a:t>
            </a:r>
            <a:r>
              <a:rPr lang="ko-KR" altLang="en-US" sz="1900"/>
              <a:t> 들은</a:t>
            </a:r>
            <a:r>
              <a:rPr lang="ko-KR" altLang="en-US" sz="1900" b="1"/>
              <a:t> </a:t>
            </a:r>
            <a:r>
              <a:rPr lang="ko-KR" altLang="en-US" sz="1900"/>
              <a:t>확장자 대신 첫 줄의 명령으로 적절한 처리기를 찾아서 배정</a:t>
            </a:r>
          </a:p>
          <a:p>
            <a:pPr>
              <a:lnSpc>
                <a:spcPct val="110000"/>
              </a:lnSpc>
            </a:pPr>
            <a:r>
              <a:rPr lang="en" altLang="ko-KR" sz="1900"/>
              <a:t>WSL·</a:t>
            </a:r>
            <a:r>
              <a:rPr lang="ko-KR" altLang="en-US" sz="1900"/>
              <a:t>리눅스에서 </a:t>
            </a:r>
            <a:r>
              <a:rPr lang="en-US" altLang="ko-KR" sz="1900"/>
              <a:t>.</a:t>
            </a:r>
            <a:r>
              <a:rPr lang="en" altLang="ko-KR" sz="1900"/>
              <a:t>NET, Python, Node.js </a:t>
            </a:r>
            <a:r>
              <a:rPr lang="ko-KR" altLang="en-US" sz="1900"/>
              <a:t>등 다양한 언어 스크립트 실행에 활용</a:t>
            </a:r>
            <a:endParaRPr lang="en-US" altLang="ko-KR" sz="1900"/>
          </a:p>
          <a:p>
            <a:pPr>
              <a:lnSpc>
                <a:spcPct val="110000"/>
              </a:lnSpc>
            </a:pPr>
            <a:r>
              <a:rPr lang="ko-KR" altLang="en-US" sz="1900"/>
              <a:t>필요하다면 </a:t>
            </a:r>
            <a:r>
              <a:rPr lang="en-US" altLang="ko-KR" sz="1900"/>
              <a:t>.cs </a:t>
            </a:r>
            <a:r>
              <a:rPr lang="ko-KR" altLang="en-US" sz="1900"/>
              <a:t>확장자를 생략해도 무방함</a:t>
            </a:r>
            <a:r>
              <a:rPr lang="en-US" altLang="ko-KR" sz="1900"/>
              <a:t>.</a:t>
            </a:r>
            <a:endParaRPr lang="ko-KR" altLang="en-US" sz="1900"/>
          </a:p>
        </p:txBody>
      </p:sp>
      <p:pic>
        <p:nvPicPr>
          <p:cNvPr id="5" name="그림 개체 틀 4" descr="눈 보호기를 쓴 아이">
            <a:extLst>
              <a:ext uri="{FF2B5EF4-FFF2-40B4-BE49-F238E27FC236}">
                <a16:creationId xmlns:a16="http://schemas.microsoft.com/office/drawing/2014/main" id="{EF23408C-B012-F2B5-D6F0-84AD1B2AA4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0" r="30050"/>
          <a:stretch>
            <a:fillRect/>
          </a:stretch>
        </p:blipFill>
        <p:spPr>
          <a:xfrm>
            <a:off x="8091488" y="0"/>
            <a:ext cx="4100512" cy="6858000"/>
          </a:xfrm>
        </p:spPr>
      </p:pic>
    </p:spTree>
    <p:extLst>
      <p:ext uri="{BB962C8B-B14F-4D97-AF65-F5344CB8AC3E}">
        <p14:creationId xmlns:p14="http://schemas.microsoft.com/office/powerpoint/2010/main" val="326563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27C13-91C9-EAD8-383E-707B6529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>
            <a:normAutofit/>
          </a:bodyPr>
          <a:lstStyle/>
          <a:p>
            <a:r>
              <a:rPr kumimoji="1" lang="ko-KR" altLang="en-US" sz="3300"/>
              <a:t>일반적인 </a:t>
            </a:r>
            <a:r>
              <a:rPr kumimoji="1" lang="en-US" altLang="ko-KR" sz="3300"/>
              <a:t>C# </a:t>
            </a:r>
            <a:r>
              <a:rPr kumimoji="1" lang="ko-KR" altLang="en-US" sz="3300"/>
              <a:t>프로젝트와의 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24B5A-BF9D-C56C-0AA7-ACA17653D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>
            <a:normAutofit/>
          </a:bodyPr>
          <a:lstStyle/>
          <a:p>
            <a:r>
              <a:rPr kumimoji="1" lang="en-US" altLang="ko-KR" sz="1900"/>
              <a:t>#:sdk, #:property, #:project </a:t>
            </a:r>
            <a:r>
              <a:rPr kumimoji="1" lang="ko-KR" altLang="en-US" sz="1900"/>
              <a:t>같이 </a:t>
            </a:r>
            <a:r>
              <a:rPr kumimoji="1" lang="en-US" altLang="ko-KR" sz="1900"/>
              <a:t>.</a:t>
            </a:r>
            <a:r>
              <a:rPr kumimoji="1" lang="en-US" altLang="ko-KR" sz="1900" err="1"/>
              <a:t>csproj</a:t>
            </a:r>
            <a:r>
              <a:rPr kumimoji="1" lang="en-US" altLang="ko-KR" sz="1900"/>
              <a:t> </a:t>
            </a:r>
            <a:r>
              <a:rPr kumimoji="1" lang="ko-KR" altLang="en-US" sz="1900"/>
              <a:t>수준에서 사용하는 속성 제어를 </a:t>
            </a:r>
            <a:r>
              <a:rPr kumimoji="1" lang="en-US" altLang="ko-KR" sz="1900"/>
              <a:t>C# </a:t>
            </a:r>
            <a:r>
              <a:rPr kumimoji="1" lang="ko-KR" altLang="en-US" sz="1900"/>
              <a:t>코드 수준에서 지정할 수 있는 것이 </a:t>
            </a:r>
            <a:r>
              <a:rPr kumimoji="1" lang="en-US" altLang="ko-KR" sz="1900"/>
              <a:t>File-based App</a:t>
            </a:r>
            <a:r>
              <a:rPr kumimoji="1" lang="ko-KR" altLang="en-US" sz="1900"/>
              <a:t>의 고유한 특징</a:t>
            </a:r>
            <a:endParaRPr kumimoji="1" lang="en-US" altLang="ko-KR" sz="1900"/>
          </a:p>
          <a:p>
            <a:r>
              <a:rPr kumimoji="1" lang="en-US" altLang="ko-KR" sz="1900"/>
              <a:t>#:sdk </a:t>
            </a:r>
            <a:r>
              <a:rPr kumimoji="1" lang="en-US" altLang="ko-KR" sz="1900" err="1"/>
              <a:t>Microsoft.NET.Sdk.Web</a:t>
            </a:r>
            <a:r>
              <a:rPr kumimoji="1" lang="en-US" altLang="ko-KR" sz="1900"/>
              <a:t> </a:t>
            </a:r>
            <a:r>
              <a:rPr kumimoji="1" lang="en-US" altLang="ko-KR" sz="1900">
                <a:sym typeface="Wingdings" panose="05000000000000000000" pitchFamily="2" charset="2"/>
              </a:rPr>
              <a:t> </a:t>
            </a:r>
            <a:r>
              <a:rPr kumimoji="1" lang="en-US" altLang="ko-KR" sz="1900"/>
              <a:t>ASP.NET Core </a:t>
            </a:r>
            <a:r>
              <a:rPr kumimoji="1" lang="ko-KR" altLang="en-US" sz="1900"/>
              <a:t>프로젝트</a:t>
            </a:r>
            <a:endParaRPr kumimoji="1" lang="en-US" altLang="ko-KR" sz="1900"/>
          </a:p>
          <a:p>
            <a:r>
              <a:rPr kumimoji="1" lang="en-US" altLang="ko-KR" sz="1900"/>
              <a:t>#:property </a:t>
            </a:r>
            <a:r>
              <a:rPr kumimoji="1" lang="en-US" altLang="ko-KR" sz="1900" err="1"/>
              <a:t>LangVersion</a:t>
            </a:r>
            <a:r>
              <a:rPr kumimoji="1" lang="en-US" altLang="ko-KR" sz="1900"/>
              <a:t>=preview </a:t>
            </a:r>
            <a:r>
              <a:rPr kumimoji="1" lang="en-US" altLang="ko-KR" sz="1900">
                <a:sym typeface="Wingdings" panose="05000000000000000000" pitchFamily="2" charset="2"/>
              </a:rPr>
              <a:t> </a:t>
            </a:r>
            <a:r>
              <a:rPr kumimoji="1" lang="ko-KR" altLang="en-US" sz="1900"/>
              <a:t>최신 버전의 </a:t>
            </a:r>
            <a:r>
              <a:rPr kumimoji="1" lang="en-US" altLang="ko-KR" sz="1900"/>
              <a:t>C# </a:t>
            </a:r>
            <a:r>
              <a:rPr kumimoji="1" lang="ko-KR" altLang="en-US" sz="1900"/>
              <a:t>프로그래밍 언어 사양 사용</a:t>
            </a:r>
            <a:endParaRPr kumimoji="1" lang="en-US" altLang="ko-KR" sz="1900"/>
          </a:p>
          <a:p>
            <a:r>
              <a:rPr kumimoji="1" lang="en-US" altLang="ko-KR" sz="1900"/>
              <a:t>#:package System.CommandLine@2.0.0-* </a:t>
            </a:r>
            <a:r>
              <a:rPr kumimoji="1" lang="en-US" altLang="ko-KR" sz="1900">
                <a:sym typeface="Wingdings" panose="05000000000000000000" pitchFamily="2" charset="2"/>
              </a:rPr>
              <a:t> </a:t>
            </a:r>
            <a:r>
              <a:rPr kumimoji="1" lang="en-US" altLang="ko-KR" sz="1900" err="1"/>
              <a:t>nuget</a:t>
            </a:r>
            <a:r>
              <a:rPr kumimoji="1" lang="ko-KR" altLang="en-US" sz="1900"/>
              <a:t>에서 </a:t>
            </a:r>
            <a:r>
              <a:rPr kumimoji="1" lang="en-US" altLang="ko-KR" sz="1900" err="1"/>
              <a:t>System.CommandLine</a:t>
            </a:r>
            <a:r>
              <a:rPr kumimoji="1" lang="en-US" altLang="ko-KR" sz="1900"/>
              <a:t> </a:t>
            </a:r>
            <a:r>
              <a:rPr kumimoji="1" lang="ko-KR" altLang="en-US" sz="1900"/>
              <a:t>패키지 최신 버전 가져오기</a:t>
            </a:r>
            <a:endParaRPr kumimoji="1" lang="en-US" altLang="ko-KR" sz="1900"/>
          </a:p>
          <a:p>
            <a:r>
              <a:rPr kumimoji="1" lang="en-US" altLang="ko-KR" sz="1900"/>
              <a:t>#:project ../</a:t>
            </a:r>
            <a:r>
              <a:rPr kumimoji="1" lang="en-US" altLang="ko-KR" sz="1900" err="1"/>
              <a:t>MyProject</a:t>
            </a:r>
            <a:r>
              <a:rPr kumimoji="1" lang="en-US" altLang="ko-KR" sz="1900"/>
              <a:t> </a:t>
            </a:r>
            <a:r>
              <a:rPr kumimoji="1" lang="en-US" altLang="ko-KR" sz="1900">
                <a:sym typeface="Wingdings" panose="05000000000000000000" pitchFamily="2" charset="2"/>
              </a:rPr>
              <a:t> </a:t>
            </a:r>
            <a:r>
              <a:rPr kumimoji="1" lang="ko-KR" altLang="en-US" sz="1900"/>
              <a:t>다른 디렉터리의 </a:t>
            </a:r>
            <a:r>
              <a:rPr kumimoji="1" lang="en-US" altLang="ko-KR" sz="1900"/>
              <a:t>.</a:t>
            </a:r>
            <a:r>
              <a:rPr kumimoji="1" lang="en-US" altLang="ko-KR" sz="1900" err="1"/>
              <a:t>csproj</a:t>
            </a:r>
            <a:r>
              <a:rPr kumimoji="1" lang="en-US" altLang="ko-KR" sz="1900"/>
              <a:t> </a:t>
            </a:r>
            <a:r>
              <a:rPr kumimoji="1" lang="ko-KR" altLang="en-US" sz="1900"/>
              <a:t>파일 참조하기</a:t>
            </a:r>
            <a:endParaRPr kumimoji="1" lang="en-US" altLang="ko-KR" sz="1900"/>
          </a:p>
          <a:p>
            <a:r>
              <a:rPr kumimoji="1" lang="ko-KR" altLang="en-US" sz="1900"/>
              <a:t>또한 기본적으로 </a:t>
            </a:r>
            <a:r>
              <a:rPr kumimoji="1" lang="en-US" altLang="ko-KR" sz="1900"/>
              <a:t>Native AOT</a:t>
            </a:r>
            <a:r>
              <a:rPr kumimoji="1" lang="ko-KR" altLang="en-US" sz="1900"/>
              <a:t>로 </a:t>
            </a:r>
            <a:r>
              <a:rPr kumimoji="1" lang="ko-KR" altLang="en-US" sz="1900" err="1"/>
              <a:t>빌드되도록</a:t>
            </a:r>
            <a:r>
              <a:rPr kumimoji="1" lang="ko-KR" altLang="en-US" sz="1900"/>
              <a:t> 설정이 맞추어져 있습니다</a:t>
            </a:r>
            <a:r>
              <a:rPr kumimoji="1" lang="en-US" altLang="ko-KR" sz="1900"/>
              <a:t>.</a:t>
            </a:r>
            <a:endParaRPr kumimoji="1" lang="ko-KR" altLang="en-US" sz="1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324D4-92E6-2404-22E6-30845644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87" r="32854"/>
          <a:stretch>
            <a:fillRect/>
          </a:stretch>
        </p:blipFill>
        <p:spPr>
          <a:xfrm>
            <a:off x="8091732" y="10"/>
            <a:ext cx="4100267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786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985CF-DEA5-7544-6F74-E1238A6D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/>
          <a:p>
            <a:r>
              <a:rPr lang="ko-KR" altLang="en-US"/>
              <a:t>일반적인 </a:t>
            </a:r>
            <a:r>
              <a:rPr lang="en-US" altLang="ko-KR"/>
              <a:t>C# </a:t>
            </a:r>
            <a:r>
              <a:rPr lang="ko-KR" altLang="en-US"/>
              <a:t>프로젝트와의 차이점</a:t>
            </a:r>
          </a:p>
        </p:txBody>
      </p:sp>
      <p:pic>
        <p:nvPicPr>
          <p:cNvPr id="5" name="그림 개체 틀 4" descr="3D 화살표 그래픽">
            <a:extLst>
              <a:ext uri="{FF2B5EF4-FFF2-40B4-BE49-F238E27FC236}">
                <a16:creationId xmlns:a16="http://schemas.microsoft.com/office/drawing/2014/main" id="{CEBB2CB1-53C8-8BAE-A403-3EAB37F1E0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5" b="27865"/>
          <a:stretch>
            <a:fillRect/>
          </a:stretch>
        </p:blipFill>
        <p:spPr>
          <a:xfrm>
            <a:off x="0" y="0"/>
            <a:ext cx="12192000" cy="377825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378262-915D-2ADC-5B44-9078898EF5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/>
              <a:t>코드의 길이가 길어지면서 본격적으로 프로젝트로 분리하고 여러 파일을 관리해야 할 시점이 오면 </a:t>
            </a:r>
            <a:r>
              <a:rPr lang="en-US" altLang="ko-KR"/>
              <a:t>grow up </a:t>
            </a:r>
            <a:r>
              <a:rPr lang="ko-KR" altLang="en-US"/>
              <a:t>기능을 사용해서 프로젝트로 변환할 수 있습니다</a:t>
            </a:r>
            <a:r>
              <a:rPr lang="en-US" altLang="ko-KR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/>
              <a:t>dotnet project convert “CS </a:t>
            </a:r>
            <a:r>
              <a:rPr lang="ko-KR" altLang="en-US"/>
              <a:t>파일 이름</a:t>
            </a:r>
            <a:r>
              <a:rPr lang="en-US" altLang="ko-KR"/>
              <a:t>“</a:t>
            </a:r>
          </a:p>
          <a:p>
            <a:pPr>
              <a:lnSpc>
                <a:spcPct val="110000"/>
              </a:lnSpc>
            </a:pPr>
            <a:r>
              <a:rPr lang="en-US" altLang="ko-KR"/>
              <a:t>File-based App </a:t>
            </a:r>
            <a:r>
              <a:rPr lang="ko-KR" altLang="en-US"/>
              <a:t>서두에 기재한 지시자들이 </a:t>
            </a:r>
            <a:r>
              <a:rPr lang="en-US" altLang="ko-KR"/>
              <a:t>.</a:t>
            </a:r>
            <a:r>
              <a:rPr lang="en-US" altLang="ko-KR" err="1"/>
              <a:t>csproj</a:t>
            </a:r>
            <a:r>
              <a:rPr lang="en-US" altLang="ko-KR"/>
              <a:t> </a:t>
            </a:r>
            <a:r>
              <a:rPr lang="ko-KR" altLang="en-US"/>
              <a:t>파일로 그대로 이관되므로 편리합니다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538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B1D8F-A0CF-F588-3D4D-EF06D9F0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/>
              <a:t>일반적인 </a:t>
            </a:r>
            <a:r>
              <a:rPr kumimoji="1" lang="en-US" altLang="ko-KR"/>
              <a:t>C# </a:t>
            </a:r>
            <a:r>
              <a:rPr kumimoji="1" lang="ko-KR" altLang="en-US"/>
              <a:t>프로젝트와의 차이점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B3ABCD-97A3-EA9D-8EC5-EA2779DC1A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/>
              <a:t>아직 다중 파일 선택과 관리 기능이 완전하게 제공되지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ASP .NET</a:t>
            </a:r>
            <a:r>
              <a:rPr lang="ko-KR" altLang="en-US"/>
              <a:t> </a:t>
            </a:r>
            <a:r>
              <a:rPr lang="en-US" altLang="ko-KR"/>
              <a:t>Core</a:t>
            </a:r>
            <a:r>
              <a:rPr lang="ko-KR" altLang="en-US"/>
              <a:t>의 경우 </a:t>
            </a:r>
            <a:r>
              <a:rPr lang="en-US" altLang="ko-KR"/>
              <a:t>Blazor, Razor </a:t>
            </a:r>
            <a:r>
              <a:rPr lang="ko-KR" altLang="en-US"/>
              <a:t>같은 외부 페이지 구성이나 </a:t>
            </a:r>
            <a:r>
              <a:rPr lang="en-US" altLang="ko-KR"/>
              <a:t>WPF </a:t>
            </a:r>
            <a:r>
              <a:rPr lang="ko-KR" altLang="en-US"/>
              <a:t>같이 별도의 </a:t>
            </a:r>
            <a:r>
              <a:rPr lang="en-US" altLang="ko-KR"/>
              <a:t>XAML </a:t>
            </a:r>
            <a:r>
              <a:rPr lang="ko-KR" altLang="en-US"/>
              <a:t>리소스를 사용하는 경우는 지원되지 않습니다</a:t>
            </a:r>
            <a:r>
              <a:rPr lang="en-US" altLang="ko-KR"/>
              <a:t>.</a:t>
            </a:r>
          </a:p>
          <a:p>
            <a:r>
              <a:rPr lang="en-US" altLang="ko-KR"/>
              <a:t>MSBUILD </a:t>
            </a:r>
            <a:r>
              <a:rPr lang="ko-KR" altLang="en-US"/>
              <a:t>가상 프로젝트를 만드는 것이긴 하나</a:t>
            </a:r>
            <a:r>
              <a:rPr lang="en-US" altLang="ko-KR"/>
              <a:t>, C# </a:t>
            </a:r>
            <a:r>
              <a:rPr lang="ko-KR" altLang="en-US"/>
              <a:t>외의 다른 언어 </a:t>
            </a:r>
            <a:r>
              <a:rPr lang="en-US" altLang="ko-KR"/>
              <a:t>(VB.NET, F#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은 지원 계획이 없습니다</a:t>
            </a:r>
            <a:r>
              <a:rPr lang="en-US" altLang="ko-KR"/>
              <a:t>. (</a:t>
            </a:r>
            <a:r>
              <a:rPr lang="ko-KR" altLang="en-US"/>
              <a:t>예</a:t>
            </a:r>
            <a:r>
              <a:rPr lang="en-US" altLang="ko-KR"/>
              <a:t>: .</a:t>
            </a:r>
            <a:r>
              <a:rPr lang="en-US" altLang="ko-KR" err="1"/>
              <a:t>vb</a:t>
            </a:r>
            <a:r>
              <a:rPr lang="en-US" altLang="ko-KR"/>
              <a:t>, .fs</a:t>
            </a:r>
            <a:r>
              <a:rPr lang="ko-KR" altLang="en-US"/>
              <a:t> 파일을 사용하는 것은 불가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6" name="그림 개체 틀 5" descr="방향을 표시하는 화살표">
            <a:extLst>
              <a:ext uri="{FF2B5EF4-FFF2-40B4-BE49-F238E27FC236}">
                <a16:creationId xmlns:a16="http://schemas.microsoft.com/office/drawing/2014/main" id="{CD5E175E-EFCB-83C1-A8BC-71561BD11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r="300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758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30ACC-C237-D75A-D7CE-931BBE8D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>
            <a:normAutofit/>
          </a:bodyPr>
          <a:lstStyle/>
          <a:p>
            <a:r>
              <a:rPr lang="ko-KR" altLang="en-US"/>
              <a:t>개발 도구 선택</a:t>
            </a:r>
            <a:r>
              <a:rPr lang="en-US" altLang="ko-KR"/>
              <a:t>: VS Code + C# Extension</a:t>
            </a:r>
            <a:endParaRPr lang="ko-KR" altLang="en-US"/>
          </a:p>
        </p:txBody>
      </p:sp>
      <p:pic>
        <p:nvPicPr>
          <p:cNvPr id="5" name="그림 4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5FD954-6A2F-6FE9-CE49-C84247D4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0" y="0"/>
            <a:ext cx="7557024" cy="6858000"/>
          </a:xfrm>
          <a:prstGeom prst="rect">
            <a:avLst/>
          </a:prstGeom>
          <a:noFill/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9EFCE-09F0-5930-D96E-E4947ABE69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/>
              <a:t>최신 버전의 </a:t>
            </a:r>
            <a:r>
              <a:rPr lang="en-US" altLang="ko-KR"/>
              <a:t>C# Dev Kit </a:t>
            </a:r>
            <a:r>
              <a:rPr lang="ko-KR" altLang="en-US"/>
              <a:t>설치 후</a:t>
            </a:r>
            <a:r>
              <a:rPr lang="en-US" altLang="ko-KR"/>
              <a:t>, VS Code </a:t>
            </a:r>
            <a:r>
              <a:rPr lang="ko-KR" altLang="en-US"/>
              <a:t>설정에서 </a:t>
            </a:r>
            <a:r>
              <a:rPr lang="en-US" altLang="ko-KR"/>
              <a:t>‘</a:t>
            </a:r>
            <a:r>
              <a:rPr lang="en-US" altLang="ko-KR" err="1"/>
              <a:t>dotnet.projects.enableFileBasedPrograms</a:t>
            </a:r>
            <a:r>
              <a:rPr lang="en-US" altLang="ko-KR"/>
              <a:t>’ </a:t>
            </a:r>
            <a:r>
              <a:rPr lang="ko-KR" altLang="en-US"/>
              <a:t>항목을 찾아 켭니다</a:t>
            </a:r>
            <a:r>
              <a:rPr lang="en-US" altLang="ko-KR"/>
              <a:t>.</a:t>
            </a:r>
          </a:p>
          <a:p>
            <a:r>
              <a:rPr lang="ko-KR" altLang="en-US"/>
              <a:t>이 때부터 낱개 </a:t>
            </a:r>
            <a:r>
              <a:rPr lang="en-US" altLang="ko-KR"/>
              <a:t>CS </a:t>
            </a:r>
            <a:r>
              <a:rPr lang="ko-KR" altLang="en-US"/>
              <a:t>파일을 열거나</a:t>
            </a:r>
            <a:r>
              <a:rPr lang="en-US" altLang="ko-KR"/>
              <a:t>, </a:t>
            </a:r>
            <a:r>
              <a:rPr lang="ko-KR" altLang="en-US"/>
              <a:t>편집 중인 </a:t>
            </a:r>
            <a:r>
              <a:rPr lang="en-US" altLang="ko-KR"/>
              <a:t>C# </a:t>
            </a:r>
            <a:r>
              <a:rPr lang="ko-KR" altLang="en-US"/>
              <a:t>코드 조각을 저장하면 </a:t>
            </a:r>
            <a:r>
              <a:rPr lang="en-US" altLang="ko-KR"/>
              <a:t>File-based App </a:t>
            </a:r>
            <a:r>
              <a:rPr lang="ko-KR" altLang="en-US"/>
              <a:t>기준으로 </a:t>
            </a:r>
            <a:r>
              <a:rPr lang="en-US" altLang="ko-KR"/>
              <a:t>C# Language Server</a:t>
            </a:r>
            <a:r>
              <a:rPr lang="ko-KR" altLang="en-US"/>
              <a:t>가 작동합니다</a:t>
            </a:r>
            <a:r>
              <a:rPr lang="en-US" altLang="ko-KR"/>
              <a:t>.</a:t>
            </a:r>
          </a:p>
          <a:p>
            <a:r>
              <a:rPr lang="en-US" altLang="ko-KR" b="1"/>
              <a:t>2025</a:t>
            </a:r>
            <a:r>
              <a:rPr lang="ko-KR" altLang="en-US" b="1"/>
              <a:t>년 </a:t>
            </a:r>
            <a:r>
              <a:rPr lang="en-US" altLang="ko-KR" b="1"/>
              <a:t>8</a:t>
            </a:r>
            <a:r>
              <a:rPr lang="ko-KR" altLang="en-US" b="1"/>
              <a:t>월 기준</a:t>
            </a:r>
            <a:r>
              <a:rPr lang="en-US" altLang="ko-KR" b="1"/>
              <a:t>, C# Dev Kit </a:t>
            </a:r>
            <a:r>
              <a:rPr lang="ko-KR" altLang="en-US" b="1"/>
              <a:t>없이 사용 가능합니다</a:t>
            </a:r>
            <a:r>
              <a:rPr lang="en-US" altLang="ko-KR" b="1"/>
              <a:t>. (Visual Studio Community Edition </a:t>
            </a:r>
            <a:r>
              <a:rPr lang="ko-KR" altLang="en-US" b="1"/>
              <a:t>라이선스 불필요</a:t>
            </a:r>
            <a:r>
              <a:rPr lang="en-US" altLang="ko-KR" b="1"/>
              <a:t>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4106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214AE-3A0B-5FAB-FD51-7D911F7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/>
          <a:p>
            <a:r>
              <a:rPr lang="ko-KR" altLang="en-US"/>
              <a:t>동적 라이브러리 파일 만들어 사용하기</a:t>
            </a:r>
          </a:p>
        </p:txBody>
      </p:sp>
      <p:pic>
        <p:nvPicPr>
          <p:cNvPr id="7" name="내용 개체 틀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A8F823-1247-34C6-83CD-1CDC1A3812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4130665"/>
            <a:ext cx="12192000" cy="1676399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FE98508-ACE8-5C2D-3346-C5ADA1B980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 fontScale="92500"/>
          </a:bodyPr>
          <a:lstStyle/>
          <a:p>
            <a:r>
              <a:rPr lang="en-US" err="1"/>
              <a:t>UnmanagedCallersOnlyAttribute</a:t>
            </a:r>
            <a:r>
              <a:rPr lang="ko-KR" altLang="en-US"/>
              <a:t>와 </a:t>
            </a:r>
            <a:r>
              <a:rPr lang="en-US" altLang="ko-KR"/>
              <a:t>unsafe </a:t>
            </a:r>
            <a:r>
              <a:rPr lang="ko-KR" altLang="en-US"/>
              <a:t>컨텍스트를 사용해서</a:t>
            </a:r>
            <a:r>
              <a:rPr lang="en-US" altLang="ko-KR"/>
              <a:t> C </a:t>
            </a:r>
            <a:r>
              <a:rPr lang="ko-KR" altLang="en-US"/>
              <a:t>계열 함수로 </a:t>
            </a:r>
            <a:r>
              <a:rPr lang="en-US" altLang="ko-KR"/>
              <a:t>Function Table</a:t>
            </a:r>
            <a:r>
              <a:rPr lang="ko-KR" altLang="en-US"/>
              <a:t>에 기록</a:t>
            </a:r>
            <a:endParaRPr lang="en-US" altLang="ko-KR"/>
          </a:p>
          <a:p>
            <a:r>
              <a:rPr lang="ko-KR" altLang="en-US"/>
              <a:t>일치하는 헤더와 </a:t>
            </a:r>
            <a:r>
              <a:rPr lang="ko-KR" altLang="en-US" err="1"/>
              <a:t>시그니처를</a:t>
            </a:r>
            <a:r>
              <a:rPr lang="ko-KR" altLang="en-US"/>
              <a:t> 인식하는 다른 네이티브 애플리케이션에서 손쉽게 접근하여 호출 가능</a:t>
            </a:r>
            <a:endParaRPr lang="en-US" altLang="ko-KR"/>
          </a:p>
          <a:p>
            <a:r>
              <a:rPr lang="en-US" altLang="ko-KR"/>
              <a:t>Native AOT</a:t>
            </a:r>
            <a:r>
              <a:rPr lang="ko-KR" altLang="en-US"/>
              <a:t>로 만들어지는 코드는 별도의 </a:t>
            </a:r>
            <a:r>
              <a:rPr lang="en-US" altLang="ko-KR"/>
              <a:t>CLR </a:t>
            </a:r>
            <a:r>
              <a:rPr lang="ko-KR" altLang="en-US"/>
              <a:t>초기화가 필요하지 않으므로 경계선 관리만 잘 하면 기존 네이티브 코드와 독립적인 관계 유지 가능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980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3663394-A7A4-E53E-CF58-11917AEE7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ko-KR" sz="4400" b="1" kern="1200">
                <a:latin typeface="+mj-lt"/>
                <a:ea typeface="+mj-ea"/>
                <a:cs typeface="+mj-cs"/>
              </a:rPr>
              <a:t>Demonstration</a:t>
            </a:r>
            <a:br>
              <a:rPr lang="en-US" altLang="ko-KR" sz="4400" b="1" kern="1200">
                <a:latin typeface="+mj-lt"/>
                <a:ea typeface="+mj-ea"/>
                <a:cs typeface="+mj-cs"/>
              </a:rPr>
            </a:br>
            <a:r>
              <a:rPr lang="en-US" altLang="ko-KR" sz="2400" b="0" kern="1200">
                <a:latin typeface="+mj-lt"/>
                <a:ea typeface="+mj-ea"/>
                <a:cs typeface="+mj-cs"/>
              </a:rPr>
              <a:t>rundll32.exe DLL &amp; VS Code</a:t>
            </a:r>
            <a:endParaRPr lang="en-US" altLang="ko-KR" sz="4200" b="0" kern="120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BC1CE-B0A2-1EA1-1562-11EDDDC4DDFC}"/>
              </a:ext>
            </a:extLst>
          </p:cNvPr>
          <p:cNvSpPr txBox="1"/>
          <p:nvPr/>
        </p:nvSpPr>
        <p:spPr>
          <a:xfrm>
            <a:off x="7168897" y="4731335"/>
            <a:ext cx="4206240" cy="1184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120000"/>
              </a:lnSpc>
              <a:spcBef>
                <a:spcPts val="1000"/>
              </a:spcBef>
            </a:pPr>
            <a:r>
              <a:rPr lang="en-US" altLang="ko-KR" sz="1600" kern="1200"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https://gist.github.com/rkttu/9d92b36ff8f5c6a332e68716d0c28c4c</a:t>
            </a:r>
            <a:r>
              <a:rPr lang="en-US" altLang="ko-KR" sz="1600" kern="1200"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9" name="비디오 8" descr="고층 빌딩 및 위치 아이콘">
            <a:extLst>
              <a:ext uri="{FF2B5EF4-FFF2-40B4-BE49-F238E27FC236}">
                <a16:creationId xmlns:a16="http://schemas.microsoft.com/office/drawing/2014/main" id="{23181241-0123-AB09-E51F-2CD4DB063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2467" r="33368" b="-1"/>
          <a:stretch>
            <a:fillRect/>
          </a:stretch>
        </p:blipFill>
        <p:spPr>
          <a:xfrm>
            <a:off x="20" y="10"/>
            <a:ext cx="658493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89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628F1-2A03-3E96-622C-5EF72071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/>
          <a:p>
            <a:r>
              <a:rPr lang="en-US" altLang="ko-KR"/>
              <a:t>.NET 10 </a:t>
            </a:r>
            <a:r>
              <a:rPr lang="ko-KR" altLang="en-US"/>
              <a:t>출시 예상 시점</a:t>
            </a:r>
          </a:p>
        </p:txBody>
      </p:sp>
      <p:pic>
        <p:nvPicPr>
          <p:cNvPr id="3074" name="Picture 2" descr=".NET 10">
            <a:extLst>
              <a:ext uri="{FF2B5EF4-FFF2-40B4-BE49-F238E27FC236}">
                <a16:creationId xmlns:a16="http://schemas.microsoft.com/office/drawing/2014/main" id="{B3502F8F-53B6-C67A-0613-AE6F7AED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4" b="27853"/>
          <a:stretch>
            <a:fillRect/>
          </a:stretch>
        </p:blipFill>
        <p:spPr bwMode="auto">
          <a:xfrm>
            <a:off x="-1" y="10"/>
            <a:ext cx="12192000" cy="37782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ABA19-CF3F-7490-C154-A454B93E613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/>
          <a:p>
            <a:r>
              <a:rPr lang="en-US" altLang="ko-KR"/>
              <a:t>.NET Conf 2025</a:t>
            </a:r>
            <a:r>
              <a:rPr lang="ko-KR" altLang="en-US"/>
              <a:t>가 열리는 </a:t>
            </a:r>
            <a:r>
              <a:rPr lang="en-US" altLang="ko-KR"/>
              <a:t>11</a:t>
            </a:r>
            <a:r>
              <a:rPr lang="ko-KR" altLang="en-US"/>
              <a:t>월 </a:t>
            </a:r>
            <a:r>
              <a:rPr lang="en-US" altLang="ko-KR"/>
              <a:t>11</a:t>
            </a:r>
            <a:r>
              <a:rPr lang="ko-KR" altLang="en-US"/>
              <a:t>일에 </a:t>
            </a:r>
            <a:r>
              <a:rPr lang="en-US" altLang="ko-KR"/>
              <a:t>.NET 10</a:t>
            </a:r>
            <a:r>
              <a:rPr lang="ko-KR" altLang="en-US"/>
              <a:t>이 출시될 것으로 보입니다</a:t>
            </a:r>
            <a:r>
              <a:rPr lang="en-US" altLang="ko-KR"/>
              <a:t>.</a:t>
            </a:r>
          </a:p>
          <a:p>
            <a:r>
              <a:rPr lang="ko-KR" altLang="en-US"/>
              <a:t>이번 </a:t>
            </a:r>
            <a:r>
              <a:rPr lang="en-US" altLang="ko-KR"/>
              <a:t>.NET 10</a:t>
            </a:r>
            <a:r>
              <a:rPr lang="ko-KR" altLang="en-US"/>
              <a:t>은 짝수 버전으로 </a:t>
            </a:r>
            <a:r>
              <a:rPr lang="en-US" altLang="ko-KR"/>
              <a:t>LTS (</a:t>
            </a:r>
            <a:r>
              <a:rPr lang="ko-KR" altLang="en-US"/>
              <a:t>장기 지원</a:t>
            </a:r>
            <a:r>
              <a:rPr lang="en-US" altLang="ko-KR"/>
              <a:t>) </a:t>
            </a:r>
            <a:r>
              <a:rPr lang="ko-KR" altLang="en-US"/>
              <a:t>버전입니다</a:t>
            </a:r>
            <a:r>
              <a:rPr lang="en-US" altLang="ko-KR"/>
              <a:t>.</a:t>
            </a:r>
          </a:p>
          <a:p>
            <a:r>
              <a:rPr lang="en-US" altLang="ko-KR">
                <a:hlinkClick r:id="rId3"/>
              </a:rPr>
              <a:t>https://dotnetconf.net/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541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0E592-DB48-D6B9-E2F7-D60F84E7B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>
            <a:normAutofit/>
          </a:bodyPr>
          <a:lstStyle/>
          <a:p>
            <a:r>
              <a:rPr lang="ko-KR" altLang="en-US"/>
              <a:t>마무리</a:t>
            </a:r>
          </a:p>
        </p:txBody>
      </p:sp>
      <p:pic>
        <p:nvPicPr>
          <p:cNvPr id="5" name="그림 개체 틀 4" descr="타자기에 입력된 'The End'">
            <a:extLst>
              <a:ext uri="{FF2B5EF4-FFF2-40B4-BE49-F238E27FC236}">
                <a16:creationId xmlns:a16="http://schemas.microsoft.com/office/drawing/2014/main" id="{85F63602-4831-1CF3-2073-1041381596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0" r="30510"/>
          <a:stretch>
            <a:fillRect/>
          </a:stretch>
        </p:blipFill>
        <p:spPr>
          <a:xfrm>
            <a:off x="0" y="0"/>
            <a:ext cx="4022725" cy="68580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C0333-BF3F-666A-D28A-A80ECC0EC3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>
            <a:normAutofit/>
          </a:bodyPr>
          <a:lstStyle/>
          <a:p>
            <a:r>
              <a:rPr lang="en-US" altLang="ko-KR"/>
              <a:t>.NET</a:t>
            </a:r>
            <a:r>
              <a:rPr lang="ko-KR" altLang="en-US"/>
              <a:t> </a:t>
            </a:r>
            <a:r>
              <a:rPr lang="en-US" altLang="ko-KR"/>
              <a:t>Framework</a:t>
            </a:r>
            <a:r>
              <a:rPr lang="ko-KR" altLang="en-US"/>
              <a:t> </a:t>
            </a:r>
            <a:r>
              <a:rPr lang="en-US" altLang="ko-KR"/>
              <a:t>1.0</a:t>
            </a:r>
            <a:r>
              <a:rPr lang="ko-KR" altLang="en-US"/>
              <a:t>은 </a:t>
            </a:r>
            <a:r>
              <a:rPr lang="en-US" altLang="ko-KR"/>
              <a:t>2002</a:t>
            </a:r>
            <a:r>
              <a:rPr lang="ko-KR" altLang="en-US"/>
              <a:t>년 </a:t>
            </a:r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13</a:t>
            </a:r>
            <a:r>
              <a:rPr lang="ko-KR" altLang="en-US"/>
              <a:t>일에 처음 출시되었습니다</a:t>
            </a:r>
            <a:r>
              <a:rPr lang="en-US" altLang="ko-KR"/>
              <a:t>.</a:t>
            </a:r>
          </a:p>
          <a:p>
            <a:r>
              <a:rPr lang="ko-KR" altLang="en-US"/>
              <a:t>많은 닷넷 개발자들의 바램이 하나 둘씩 이루어져 가고 있고</a:t>
            </a:r>
            <a:r>
              <a:rPr lang="en-US" altLang="ko-KR"/>
              <a:t>, </a:t>
            </a:r>
            <a:r>
              <a:rPr lang="ko-KR" altLang="en-US"/>
              <a:t>가장 정점이라고 말 할 수 있는 </a:t>
            </a:r>
            <a:r>
              <a:rPr lang="en-US" altLang="ko-KR"/>
              <a:t>Native AOT</a:t>
            </a:r>
            <a:r>
              <a:rPr lang="ko-KR" altLang="en-US"/>
              <a:t>가 늦었지만 이제 실체화되어가고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멀티 패러다임 프로그래밍 언어이자 성숙한 에코시스템을 갖춘 닷넷을 시작하기에 지금만큼 좋은 시기는 없다고 생각합니다</a:t>
            </a:r>
            <a:r>
              <a:rPr lang="en-US" altLang="ko-KR"/>
              <a:t>.</a:t>
            </a:r>
          </a:p>
          <a:p>
            <a:r>
              <a:rPr lang="ko-KR" altLang="en-US"/>
              <a:t>앞으로 지속적으로 </a:t>
            </a:r>
            <a:r>
              <a:rPr lang="en-US" altLang="ko-KR"/>
              <a:t>“</a:t>
            </a:r>
            <a:r>
              <a:rPr lang="ko-KR" altLang="en-US"/>
              <a:t>닷넷 </a:t>
            </a:r>
            <a:r>
              <a:rPr lang="ko-KR" altLang="en-US" err="1"/>
              <a:t>클리셰</a:t>
            </a:r>
            <a:r>
              <a:rPr lang="ko-KR" altLang="en-US"/>
              <a:t> 파괴하기</a:t>
            </a:r>
            <a:r>
              <a:rPr lang="en-US" altLang="ko-KR"/>
              <a:t>” </a:t>
            </a:r>
            <a:r>
              <a:rPr lang="ko-KR" altLang="en-US"/>
              <a:t>라는 주제로 재미있고 참신한 </a:t>
            </a:r>
            <a:r>
              <a:rPr lang="ko-KR" altLang="en-US" err="1"/>
              <a:t>유스</a:t>
            </a:r>
            <a:r>
              <a:rPr lang="ko-KR" altLang="en-US"/>
              <a:t> 케이스를 많이 소개하려 합니다</a:t>
            </a:r>
            <a:r>
              <a:rPr lang="en-US" altLang="ko-KR"/>
              <a:t>.</a:t>
            </a:r>
          </a:p>
          <a:p>
            <a:r>
              <a:rPr lang="ko-KR" altLang="en-US"/>
              <a:t>고맙습니다</a:t>
            </a:r>
            <a:r>
              <a:rPr lang="en-US" altLang="ko-KR"/>
              <a:t>! :-D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8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2D2BA-C4F3-6942-5701-70928D76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 anchor="t">
            <a:normAutofit/>
          </a:bodyPr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B325E7A0-1D38-DFFC-C482-CAB97CC2B8D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30138205"/>
              </p:ext>
            </p:extLst>
          </p:nvPr>
        </p:nvGraphicFramePr>
        <p:xfrm>
          <a:off x="4504268" y="549274"/>
          <a:ext cx="7315200" cy="580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8221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C813FFA-7FB8-4631-85CF-45128FFC53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AF877B69-E887-AA35-255C-A8709CA56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https://forum.dotnetdev.kr/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9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A3BE1-3381-5CCC-ED49-87F69634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>
            <a:normAutofit/>
          </a:bodyPr>
          <a:lstStyle/>
          <a:p>
            <a:r>
              <a:rPr lang="ko-KR" altLang="en-US" sz="3000"/>
              <a:t>프로토타이핑 주도 개발과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23E1D-C832-99F3-3927-CEEE53A0BF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700"/>
              <a:t>애자일</a:t>
            </a:r>
            <a:r>
              <a:rPr lang="en-US" altLang="ko-KR" sz="1700"/>
              <a:t>(Agile) → </a:t>
            </a:r>
            <a:r>
              <a:rPr lang="ko-KR" altLang="en-US" sz="1700"/>
              <a:t>전체 개발 프로세스의 철학</a:t>
            </a:r>
            <a:r>
              <a:rPr lang="en-US" altLang="ko-KR" sz="1700"/>
              <a:t>/</a:t>
            </a:r>
            <a:r>
              <a:rPr lang="ko-KR" altLang="en-US" sz="1700"/>
              <a:t>방법론</a:t>
            </a:r>
            <a:endParaRPr lang="en-US" altLang="ko-KR" sz="1700"/>
          </a:p>
          <a:p>
            <a:pPr>
              <a:lnSpc>
                <a:spcPct val="110000"/>
              </a:lnSpc>
            </a:pPr>
            <a:r>
              <a:rPr lang="en-US" altLang="ko-KR" sz="1700"/>
              <a:t>TDD (Test Driven Development) → </a:t>
            </a:r>
            <a:r>
              <a:rPr lang="ko-KR" altLang="en-US" sz="1700"/>
              <a:t>테스트 작성이 선행되는 방식</a:t>
            </a:r>
            <a:endParaRPr lang="en-US" altLang="ko-KR" sz="1700"/>
          </a:p>
          <a:p>
            <a:pPr>
              <a:lnSpc>
                <a:spcPct val="110000"/>
              </a:lnSpc>
            </a:pPr>
            <a:r>
              <a:rPr lang="en-US" altLang="ko-KR" sz="1700"/>
              <a:t>RD (Rapid Development), PoC </a:t>
            </a:r>
            <a:r>
              <a:rPr lang="ko-KR" altLang="en-US" sz="1700"/>
              <a:t>중심 개발 → 속도와 실험 중심</a:t>
            </a:r>
            <a:endParaRPr lang="en-US" altLang="ko-KR" sz="1700"/>
          </a:p>
          <a:p>
            <a:pPr>
              <a:lnSpc>
                <a:spcPct val="110000"/>
              </a:lnSpc>
            </a:pPr>
            <a:r>
              <a:rPr lang="en-US" altLang="ko-KR" sz="1700"/>
              <a:t>PDD (Prototyping Driven Development)</a:t>
            </a:r>
          </a:p>
          <a:p>
            <a:pPr lvl="1">
              <a:lnSpc>
                <a:spcPct val="110000"/>
              </a:lnSpc>
            </a:pPr>
            <a:r>
              <a:rPr lang="ko-KR" altLang="en-US" sz="1700"/>
              <a:t>아이디어 → 즉시 실행 가능한 프로토타입 → 검증 → 확장</a:t>
            </a:r>
            <a:endParaRPr lang="en-US" altLang="ko-KR" sz="1700"/>
          </a:p>
          <a:p>
            <a:pPr lvl="1">
              <a:lnSpc>
                <a:spcPct val="110000"/>
              </a:lnSpc>
            </a:pPr>
            <a:r>
              <a:rPr lang="ko-KR" altLang="en-US" sz="1700"/>
              <a:t>적은 개수의 코드 파일로 끝나는 매우 직관적이고 속도감 있는 개발</a:t>
            </a:r>
            <a:endParaRPr lang="en-US" altLang="ko-KR" sz="1700"/>
          </a:p>
          <a:p>
            <a:pPr lvl="1">
              <a:lnSpc>
                <a:spcPct val="110000"/>
              </a:lnSpc>
            </a:pPr>
            <a:r>
              <a:rPr lang="en-US" altLang="ko-KR" sz="1700"/>
              <a:t>Gen AI </a:t>
            </a:r>
            <a:r>
              <a:rPr lang="ko-KR" altLang="en-US" sz="1700"/>
              <a:t>시대의 </a:t>
            </a:r>
            <a:r>
              <a:rPr lang="ko-KR" altLang="en-US" sz="1700" err="1"/>
              <a:t>바이브</a:t>
            </a:r>
            <a:r>
              <a:rPr lang="ko-KR" altLang="en-US" sz="1700"/>
              <a:t> 코딩과 직결 가능한 개념</a:t>
            </a:r>
          </a:p>
        </p:txBody>
      </p:sp>
      <p:pic>
        <p:nvPicPr>
          <p:cNvPr id="5" name="Picture 4" descr="실험실의 용액이 담긴 시험관 랙 클로즈업">
            <a:extLst>
              <a:ext uri="{FF2B5EF4-FFF2-40B4-BE49-F238E27FC236}">
                <a16:creationId xmlns:a16="http://schemas.microsoft.com/office/drawing/2014/main" id="{F0A67952-A2F1-1146-13D7-A6E31D93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99" r="4732" b="-1"/>
          <a:stretch>
            <a:fillRect/>
          </a:stretch>
        </p:blipFill>
        <p:spPr>
          <a:xfrm>
            <a:off x="5917720" y="10"/>
            <a:ext cx="6274279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653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C0E40-9AE3-D84E-EA99-CA600AF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>
            <a:normAutofit/>
          </a:bodyPr>
          <a:lstStyle/>
          <a:p>
            <a:r>
              <a:rPr lang="ko-KR" altLang="en-US"/>
              <a:t>프로토타이핑 주도 개발과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7C88F-7543-55C0-D780-EA9ABEC204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700"/>
              <a:t>Visual</a:t>
            </a:r>
            <a:r>
              <a:rPr lang="en-US" altLang="ko-KR" sz="1700" baseline="0"/>
              <a:t> Studio 2005 ~ 2010 Express Edition (2005 ~ 2010)</a:t>
            </a:r>
          </a:p>
          <a:p>
            <a:pPr lvl="1">
              <a:lnSpc>
                <a:spcPct val="110000"/>
              </a:lnSpc>
            </a:pPr>
            <a:r>
              <a:rPr lang="ko-KR" altLang="en-US" sz="1700"/>
              <a:t>단일 프로그래밍 언어 전용 </a:t>
            </a:r>
            <a:r>
              <a:rPr lang="en-US" altLang="ko-KR" sz="1700"/>
              <a:t>IDE</a:t>
            </a:r>
            <a:r>
              <a:rPr lang="ko-KR" altLang="en-US" sz="1700"/>
              <a:t>로 분리 출시 </a:t>
            </a:r>
            <a:r>
              <a:rPr lang="en-US" altLang="ko-KR" sz="1700"/>
              <a:t>(VB.NET, C#, F#</a:t>
            </a:r>
            <a:r>
              <a:rPr lang="en-US" altLang="ko-KR" sz="1700" baseline="0"/>
              <a:t>, C++)</a:t>
            </a:r>
          </a:p>
          <a:p>
            <a:pPr lvl="1">
              <a:lnSpc>
                <a:spcPct val="110000"/>
              </a:lnSpc>
            </a:pPr>
            <a:r>
              <a:rPr lang="ko-KR" altLang="en-US" sz="1700" baseline="0"/>
              <a:t>새 프로젝트를 임시 폴더에 만든 후 저장할 때 프로젝트 디렉터리로 이관</a:t>
            </a:r>
            <a:endParaRPr lang="en-US" altLang="ko-KR" sz="1700" baseline="0"/>
          </a:p>
          <a:p>
            <a:pPr lvl="1">
              <a:lnSpc>
                <a:spcPct val="110000"/>
              </a:lnSpc>
            </a:pPr>
            <a:r>
              <a:rPr lang="ko-KR" altLang="en-US" sz="1700" baseline="0"/>
              <a:t>프로토타이핑 개발에 매우 이상적</a:t>
            </a:r>
            <a:r>
              <a:rPr lang="ko-KR" altLang="en-US" sz="1700"/>
              <a:t>이었지만 큰 주목을 받진 못했습니다</a:t>
            </a:r>
            <a:r>
              <a:rPr lang="en-US" altLang="ko-KR" sz="170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700" err="1"/>
              <a:t>LINQPad</a:t>
            </a:r>
            <a:r>
              <a:rPr lang="en-US" altLang="ko-KR" sz="1700"/>
              <a:t> (2007 ~ </a:t>
            </a:r>
            <a:r>
              <a:rPr lang="ko-KR" altLang="en-US" sz="1700"/>
              <a:t>현재</a:t>
            </a:r>
            <a:r>
              <a:rPr lang="en-US" altLang="ko-KR" sz="1700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 sz="1700"/>
              <a:t>데이터베이스에 </a:t>
            </a:r>
            <a:r>
              <a:rPr lang="en-US" altLang="ko-KR" sz="1700"/>
              <a:t>C# LINQ</a:t>
            </a:r>
            <a:r>
              <a:rPr lang="ko-KR" altLang="en-US" sz="1700"/>
              <a:t>와 </a:t>
            </a:r>
            <a:r>
              <a:rPr lang="en-US" altLang="ko-KR" sz="1700"/>
              <a:t>SQL</a:t>
            </a:r>
            <a:r>
              <a:rPr lang="ko-KR" altLang="en-US" sz="1700"/>
              <a:t>을 빠르게 테스트해보기 위한 스크래치 패드로 개발 시작</a:t>
            </a:r>
            <a:endParaRPr lang="en-US" altLang="ko-KR" sz="1700"/>
          </a:p>
          <a:p>
            <a:pPr lvl="1">
              <a:lnSpc>
                <a:spcPct val="110000"/>
              </a:lnSpc>
            </a:pPr>
            <a:r>
              <a:rPr lang="ko-KR" altLang="en-US" sz="1700"/>
              <a:t>조금씩 더 많은 부가 기능이 더해지며 사실 상의 미니 </a:t>
            </a:r>
            <a:r>
              <a:rPr lang="en-US" altLang="ko-KR" sz="1700"/>
              <a:t>IDE</a:t>
            </a:r>
            <a:r>
              <a:rPr lang="ko-KR" altLang="en-US" sz="1700"/>
              <a:t>로 발전</a:t>
            </a:r>
            <a:endParaRPr lang="en-US" altLang="ko-KR" sz="1700"/>
          </a:p>
          <a:p>
            <a:pPr lvl="1">
              <a:lnSpc>
                <a:spcPct val="110000"/>
              </a:lnSpc>
            </a:pPr>
            <a:r>
              <a:rPr lang="en-US" altLang="ko-KR" sz="1700"/>
              <a:t>LPRUN </a:t>
            </a:r>
            <a:r>
              <a:rPr lang="ko-KR" altLang="en-US" sz="1700"/>
              <a:t>유틸리티 추가</a:t>
            </a:r>
            <a:r>
              <a:rPr lang="en-US" altLang="ko-KR" sz="1700"/>
              <a:t>, </a:t>
            </a:r>
            <a:r>
              <a:rPr lang="ko-KR" altLang="en-US" sz="1700"/>
              <a:t>나중에는 </a:t>
            </a:r>
            <a:r>
              <a:rPr lang="en-US" altLang="ko-KR" sz="1700"/>
              <a:t>macOS </a:t>
            </a:r>
            <a:r>
              <a:rPr lang="ko-KR" altLang="en-US" sz="1700"/>
              <a:t>지원까지 추가되어 크로스 플랫폼 개발 가능</a:t>
            </a:r>
            <a:endParaRPr lang="en-US" altLang="ko-KR" sz="1700"/>
          </a:p>
          <a:p>
            <a:pPr lvl="1">
              <a:lnSpc>
                <a:spcPct val="110000"/>
              </a:lnSpc>
            </a:pPr>
            <a:r>
              <a:rPr lang="en-US" altLang="ko-KR" sz="1700"/>
              <a:t>C# Project </a:t>
            </a:r>
            <a:r>
              <a:rPr lang="ko-KR" altLang="en-US" sz="1700"/>
              <a:t>시스템과는 별개의 스크립트 개발 환경</a:t>
            </a:r>
            <a:endParaRPr lang="en-US" altLang="ko-KR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F1D47-EAF4-C6C5-4C40-8BCC73F7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82" r="40587"/>
          <a:stretch>
            <a:fillRect/>
          </a:stretch>
        </p:blipFill>
        <p:spPr>
          <a:xfrm>
            <a:off x="8091732" y="10"/>
            <a:ext cx="4100267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038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923CB-5922-A1E7-C106-5197D724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>
            <a:normAutofit/>
          </a:bodyPr>
          <a:lstStyle/>
          <a:p>
            <a:r>
              <a:rPr lang="ko-KR" altLang="en-US"/>
              <a:t>프로토타이핑 주도 개발과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F50C8-5EEF-7365-8065-A650AEEBA7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900" err="1"/>
              <a:t>ScriptCS</a:t>
            </a:r>
            <a:r>
              <a:rPr lang="en-US" altLang="ko-KR" sz="1900"/>
              <a:t> </a:t>
            </a:r>
            <a:r>
              <a:rPr lang="ko-KR" altLang="en-US" sz="1900"/>
              <a:t>및 </a:t>
            </a:r>
            <a:r>
              <a:rPr lang="en-US" altLang="ko-KR" sz="1900"/>
              <a:t>C# Script (2013, 2015 ~ </a:t>
            </a:r>
            <a:r>
              <a:rPr lang="ko-KR" altLang="en-US" sz="1900"/>
              <a:t>현재</a:t>
            </a:r>
            <a:r>
              <a:rPr lang="en-US" altLang="ko-KR" sz="190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sz="1900" baseline="0"/>
              <a:t>C#</a:t>
            </a:r>
            <a:r>
              <a:rPr lang="ko-KR" altLang="en-US" sz="1900" baseline="0"/>
              <a:t>에서 </a:t>
            </a:r>
            <a:r>
              <a:rPr lang="en-US" altLang="ko-KR" sz="1900" baseline="0"/>
              <a:t>REPL</a:t>
            </a:r>
            <a:r>
              <a:rPr lang="ko-KR" altLang="en-US" sz="1900"/>
              <a:t>을 사용할 수 있게 하기 위한 개념으로 </a:t>
            </a:r>
            <a:r>
              <a:rPr lang="en-US" altLang="ko-KR" sz="1900" err="1"/>
              <a:t>ScriptCS</a:t>
            </a:r>
            <a:r>
              <a:rPr lang="ko-KR" altLang="en-US" sz="1900"/>
              <a:t>가 커뮤니티 주도로 개발</a:t>
            </a:r>
            <a:endParaRPr lang="en-US" altLang="ko-KR" sz="1900"/>
          </a:p>
          <a:p>
            <a:pPr lvl="1">
              <a:lnSpc>
                <a:spcPct val="110000"/>
              </a:lnSpc>
            </a:pPr>
            <a:r>
              <a:rPr lang="ko-KR" altLang="en-US" sz="1900" baseline="0"/>
              <a:t>나중에 </a:t>
            </a:r>
            <a:r>
              <a:rPr lang="en-US" altLang="ko-KR" sz="1900" baseline="0"/>
              <a:t>.NET Core </a:t>
            </a:r>
            <a:r>
              <a:rPr lang="ko-KR" altLang="en-US" sz="1900" baseline="0"/>
              <a:t>런타임에서도 쓸 수 있도록 </a:t>
            </a:r>
            <a:r>
              <a:rPr lang="en-US" altLang="ko-KR" sz="1900" baseline="0"/>
              <a:t>C# Script </a:t>
            </a:r>
            <a:r>
              <a:rPr lang="ko-KR" altLang="en-US" sz="1900" baseline="0"/>
              <a:t>도구와 </a:t>
            </a:r>
            <a:r>
              <a:rPr lang="ko-KR" altLang="en-US" sz="1900" baseline="0" err="1"/>
              <a:t>익스텐션이</a:t>
            </a:r>
            <a:r>
              <a:rPr lang="ko-KR" altLang="en-US" sz="1900" baseline="0"/>
              <a:t> </a:t>
            </a:r>
            <a:r>
              <a:rPr lang="en-US" altLang="ko-KR" sz="1900" baseline="0"/>
              <a:t>Microsoft</a:t>
            </a:r>
            <a:r>
              <a:rPr lang="ko-KR" altLang="en-US" sz="1900" baseline="0"/>
              <a:t>에 의해 공개됨</a:t>
            </a:r>
            <a:endParaRPr lang="en-US" altLang="ko-KR" sz="1900" baseline="0"/>
          </a:p>
          <a:p>
            <a:pPr lvl="1">
              <a:lnSpc>
                <a:spcPct val="110000"/>
              </a:lnSpc>
            </a:pPr>
            <a:r>
              <a:rPr lang="en-US" altLang="ko-KR" sz="1900"/>
              <a:t>MSBUILD </a:t>
            </a:r>
            <a:r>
              <a:rPr lang="ko-KR" altLang="en-US" sz="1900"/>
              <a:t>프로젝트 컨텍스트와는 별도로 </a:t>
            </a:r>
            <a:r>
              <a:rPr lang="en-US" altLang="ko-KR" sz="1900"/>
              <a:t>C# </a:t>
            </a:r>
            <a:r>
              <a:rPr lang="ko-KR" altLang="en-US" sz="1900"/>
              <a:t>자체를 스크립트형 프로그래밍 언어로서 사용할 수 있게 구현한 것이 특징</a:t>
            </a:r>
            <a:endParaRPr lang="en-US" altLang="ko-KR" sz="1900"/>
          </a:p>
          <a:p>
            <a:pPr>
              <a:lnSpc>
                <a:spcPct val="110000"/>
              </a:lnSpc>
            </a:pPr>
            <a:r>
              <a:rPr lang="en-US" altLang="ko-KR" sz="1900" baseline="0"/>
              <a:t>.NET</a:t>
            </a:r>
            <a:r>
              <a:rPr lang="en-US" altLang="ko-KR" sz="1900"/>
              <a:t> 10 file-based App (2025 ~ </a:t>
            </a:r>
            <a:r>
              <a:rPr lang="ko-KR" altLang="en-US" sz="1900"/>
              <a:t>현재</a:t>
            </a:r>
            <a:r>
              <a:rPr lang="en-US" altLang="ko-KR" sz="190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sz="1900"/>
              <a:t>REPL </a:t>
            </a:r>
            <a:r>
              <a:rPr lang="ko-KR" altLang="en-US" sz="1900"/>
              <a:t>기능을 제공하지 않고</a:t>
            </a:r>
            <a:r>
              <a:rPr lang="en-US" altLang="ko-KR" sz="1900"/>
              <a:t>, C# </a:t>
            </a:r>
            <a:r>
              <a:rPr lang="ko-KR" altLang="en-US" sz="1900"/>
              <a:t>파일로부터 </a:t>
            </a:r>
            <a:r>
              <a:rPr lang="en-US" altLang="ko-KR" sz="1900"/>
              <a:t>Virtual Project</a:t>
            </a:r>
            <a:r>
              <a:rPr lang="ko-KR" altLang="en-US" sz="1900"/>
              <a:t>를 만들어 </a:t>
            </a:r>
            <a:r>
              <a:rPr lang="en-US" altLang="ko-KR" sz="1900"/>
              <a:t>MSBUILD </a:t>
            </a:r>
            <a:r>
              <a:rPr lang="ko-KR" altLang="en-US" sz="1900"/>
              <a:t>인프라 전체를 사용할 수 있게 만든 것이 차이점</a:t>
            </a:r>
            <a:endParaRPr lang="en-US" altLang="ko-KR" sz="1900"/>
          </a:p>
          <a:p>
            <a:pPr lvl="1">
              <a:lnSpc>
                <a:spcPct val="110000"/>
              </a:lnSpc>
            </a:pPr>
            <a:r>
              <a:rPr lang="en-US" altLang="ko-KR" sz="1900" baseline="0"/>
              <a:t>Preview</a:t>
            </a:r>
            <a:r>
              <a:rPr lang="en-US" altLang="ko-KR" sz="1900"/>
              <a:t> 6 </a:t>
            </a:r>
            <a:r>
              <a:rPr lang="ko-KR" altLang="en-US" sz="1900"/>
              <a:t>기준으로 기본 빌드 옵션에서 </a:t>
            </a:r>
            <a:r>
              <a:rPr lang="en-US" altLang="ko-KR" sz="1900"/>
              <a:t>Native AOT</a:t>
            </a:r>
            <a:r>
              <a:rPr lang="ko-KR" altLang="en-US" sz="1900"/>
              <a:t>를 사용하는 것을 기본값으로 채택</a:t>
            </a:r>
            <a:endParaRPr lang="en-US" altLang="ko-KR" sz="1900" baseline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6518398-D51E-0757-263C-B56D457B63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97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B176F-3AED-E46B-C44C-D8E76574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/>
          <a:p>
            <a:r>
              <a:rPr kumimoji="1" lang="en-US" altLang="ko-KR"/>
              <a:t>File-based App </a:t>
            </a:r>
            <a:r>
              <a:rPr kumimoji="1" lang="ko-KR" altLang="en-US"/>
              <a:t>미리 보기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A2E97A-07C8-CB40-BCFF-09F807749E3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>
            <a:normAutofit/>
          </a:bodyPr>
          <a:lstStyle/>
          <a:p>
            <a:r>
              <a:rPr lang="en-US"/>
              <a:t>Main </a:t>
            </a:r>
            <a:r>
              <a:rPr lang="ko-KR" altLang="en-US"/>
              <a:t>메서드가 담긴 코드이기만 하면 기본적인 요건이 충족됩니다</a:t>
            </a:r>
            <a:r>
              <a:rPr lang="en-US" altLang="ko-KR"/>
              <a:t>.</a:t>
            </a:r>
          </a:p>
          <a:p>
            <a:r>
              <a:rPr lang="ko-KR" altLang="en-US"/>
              <a:t>좌측과 같이 </a:t>
            </a:r>
            <a:r>
              <a:rPr lang="en-US" altLang="ko-KR"/>
              <a:t>C#</a:t>
            </a:r>
            <a:r>
              <a:rPr lang="ko-KR" altLang="en-US"/>
              <a:t>의 기본 코드부터 시작할 수 있습니다</a:t>
            </a:r>
            <a:r>
              <a:rPr lang="en-US" altLang="ko-KR"/>
              <a:t>.</a:t>
            </a:r>
            <a:endParaRPr 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EAF60C-BB3D-B1A8-BCA4-0874C5F2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80" y="1367115"/>
            <a:ext cx="7430219" cy="4123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921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3DE76-A471-5496-BC9E-91F6B355E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kumimoji="1" lang="en-US" altLang="ko-KR"/>
              <a:t>File-based App </a:t>
            </a:r>
            <a:r>
              <a:rPr kumimoji="1" lang="ko-KR" altLang="en-US"/>
              <a:t>미리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6B3FF-5901-C66B-CEE8-D48A60743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>
            <a:normAutofit/>
          </a:bodyPr>
          <a:lstStyle/>
          <a:p>
            <a:r>
              <a:rPr kumimoji="1" lang="en-US" altLang="ko-KR"/>
              <a:t>Top-Level Program </a:t>
            </a:r>
            <a:r>
              <a:rPr kumimoji="1" lang="ko-KR" altLang="en-US"/>
              <a:t>문법도 지원됩니다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F5415C-2800-C94D-61A6-149DA524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012"/>
            <a:ext cx="12191999" cy="32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42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573E5-6DA4-B698-489E-78854AF8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/>
          <a:p>
            <a:r>
              <a:rPr kumimoji="1" lang="en-US" altLang="ko-KR"/>
              <a:t>File-based App </a:t>
            </a:r>
            <a:r>
              <a:rPr kumimoji="1" lang="ko-KR" altLang="en-US"/>
              <a:t>실행하기 </a:t>
            </a:r>
            <a:r>
              <a:rPr kumimoji="1" lang="en-US" altLang="ko-KR"/>
              <a:t>(</a:t>
            </a:r>
            <a:r>
              <a:rPr kumimoji="1" lang="ko-KR" altLang="en-US"/>
              <a:t>모든 </a:t>
            </a:r>
            <a:r>
              <a:rPr kumimoji="1" lang="en-US" altLang="ko-KR"/>
              <a:t>OS)</a:t>
            </a:r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AE2FE-A37E-EC66-68E3-BD31E1CEE6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539"/>
          <a:stretch>
            <a:fillRect/>
          </a:stretch>
        </p:blipFill>
        <p:spPr>
          <a:xfrm>
            <a:off x="-1" y="10"/>
            <a:ext cx="12192000" cy="3778260"/>
          </a:xfrm>
          <a:prstGeom prst="rect">
            <a:avLst/>
          </a:prstGeom>
          <a:noFill/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2D9FA-5710-E947-0985-338FD93953B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/>
          <a:p>
            <a:r>
              <a:rPr kumimoji="1" lang="ko-KR" altLang="en-US"/>
              <a:t>파일을 저장한 후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.NET 10 Preview 6 </a:t>
            </a:r>
            <a:r>
              <a:rPr kumimoji="1" lang="ko-KR" altLang="en-US"/>
              <a:t>이상을 설치한 후 </a:t>
            </a:r>
            <a:r>
              <a:rPr kumimoji="1" lang="en-US" altLang="ko-KR"/>
              <a:t>dotnet run </a:t>
            </a:r>
            <a:r>
              <a:rPr kumimoji="1" lang="ko-KR" altLang="en-US"/>
              <a:t>명령어를 입력합니다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Windows</a:t>
            </a:r>
            <a:r>
              <a:rPr kumimoji="1" lang="ko-KR" altLang="en-US"/>
              <a:t>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Linux</a:t>
            </a:r>
            <a:r>
              <a:rPr kumimoji="1" lang="ko-KR" altLang="en-US"/>
              <a:t>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macOS</a:t>
            </a:r>
            <a:r>
              <a:rPr kumimoji="1" lang="ko-KR" altLang="en-US"/>
              <a:t>든 상관 없습니다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5063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DA3A7-A21C-61BF-C2BA-6E8F779E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/>
          <a:p>
            <a:r>
              <a:rPr lang="en-US" altLang="ko-KR" sz="3000"/>
              <a:t>File-based App </a:t>
            </a:r>
            <a:r>
              <a:rPr lang="ko-KR" altLang="en-US" sz="3000"/>
              <a:t>실행하기 </a:t>
            </a:r>
            <a:r>
              <a:rPr lang="en-US" altLang="ko-KR" sz="3000"/>
              <a:t>(Linux, macOS)</a:t>
            </a:r>
            <a:endParaRPr lang="ko-KR" altLang="en-US" sz="3000"/>
          </a:p>
        </p:txBody>
      </p:sp>
      <p:pic>
        <p:nvPicPr>
          <p:cNvPr id="6" name="그림 개체 틀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16D811-B1E5-10F6-E85F-67A5B294D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0"/>
          <a:stretch>
            <a:fillRect/>
          </a:stretch>
        </p:blipFill>
        <p:spPr>
          <a:xfrm>
            <a:off x="-1" y="10"/>
            <a:ext cx="12192000" cy="4635122"/>
          </a:xfrm>
          <a:noFill/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893409-E89D-FA32-4395-05FEBF5916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rmAutofit/>
          </a:bodyPr>
          <a:lstStyle/>
          <a:p>
            <a:r>
              <a:rPr kumimoji="1" lang="ko-KR" altLang="en-US"/>
              <a:t>파일을 저장한 후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.NET 10 Preview 6 </a:t>
            </a:r>
            <a:r>
              <a:rPr kumimoji="1" lang="ko-KR" altLang="en-US"/>
              <a:t>이상을 설치한 후 위와 같이 파일에 실행 권한을 부여하고 실행합니다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dotnet </a:t>
            </a:r>
            <a:r>
              <a:rPr kumimoji="1" lang="ko-KR" altLang="en-US"/>
              <a:t>명령어를 찾을 수 있게 셸을 설정했다면 언제나 작동합니다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9765566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" id="{83D43F4A-02D5-42AD-9542-27487597C212}" vid="{14154C61-C2E2-42F2-9833-4EC39495D4C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20</Slides>
  <Notes>2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Helena</vt:lpstr>
      <vt:lpstr>.NET 10의 File-based App 미리보기</vt:lpstr>
      <vt:lpstr>Contents</vt:lpstr>
      <vt:lpstr>프로토타이핑 주도 개발과 역사</vt:lpstr>
      <vt:lpstr>프로토타이핑 주도 개발과 역사</vt:lpstr>
      <vt:lpstr>프로토타이핑 주도 개발과 역사</vt:lpstr>
      <vt:lpstr>File-based App 미리 보기</vt:lpstr>
      <vt:lpstr>File-based App 미리 보기</vt:lpstr>
      <vt:lpstr>File-based App 실행하기 (모든 OS)</vt:lpstr>
      <vt:lpstr>File-based App 실행하기 (Linux, macOS)</vt:lpstr>
      <vt:lpstr>일반적인 C# 프로젝트와 같은 점</vt:lpstr>
      <vt:lpstr>일반적인 C# 프로젝트와의 차이점</vt:lpstr>
      <vt:lpstr>일반적인 C# 프로젝트와의 차이점</vt:lpstr>
      <vt:lpstr>일반적인 C# 프로젝트와의 차이점</vt:lpstr>
      <vt:lpstr>일반적인 C# 프로젝트와의 차이점</vt:lpstr>
      <vt:lpstr>개발 도구 선택: VS Code + C# Extension</vt:lpstr>
      <vt:lpstr>동적 라이브러리 파일 만들어 사용하기</vt:lpstr>
      <vt:lpstr>Demonstration rundll32.exe DLL &amp; VS Code</vt:lpstr>
      <vt:lpstr>.NET 10 출시 예상 시점</vt:lpstr>
      <vt:lpstr>마무리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정현 남</dc:creator>
  <cp:revision>4</cp:revision>
  <dcterms:created xsi:type="dcterms:W3CDTF">2025-08-09T12:07:05Z</dcterms:created>
  <dcterms:modified xsi:type="dcterms:W3CDTF">2025-08-12T10:12:44Z</dcterms:modified>
</cp:coreProperties>
</file>